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8" r:id="rId2"/>
    <p:sldId id="257" r:id="rId3"/>
    <p:sldId id="259" r:id="rId4"/>
    <p:sldId id="260" r:id="rId5"/>
    <p:sldId id="267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91" r:id="rId21"/>
    <p:sldId id="278" r:id="rId22"/>
    <p:sldId id="279" r:id="rId23"/>
    <p:sldId id="280" r:id="rId24"/>
    <p:sldId id="281" r:id="rId25"/>
    <p:sldId id="282" r:id="rId26"/>
    <p:sldId id="292" r:id="rId27"/>
    <p:sldId id="283" r:id="rId28"/>
    <p:sldId id="284" r:id="rId29"/>
    <p:sldId id="293" r:id="rId30"/>
    <p:sldId id="285" r:id="rId31"/>
    <p:sldId id="287" r:id="rId32"/>
    <p:sldId id="288" r:id="rId33"/>
    <p:sldId id="294" r:id="rId34"/>
    <p:sldId id="289" r:id="rId35"/>
    <p:sldId id="290" r:id="rId36"/>
    <p:sldId id="268" r:id="rId3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64EE98-D3C6-4E20-95E3-12B8512C62C8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C3501A8-F5F2-4335-9EA9-1B76B5302219}">
      <dgm:prSet/>
      <dgm:spPr/>
      <dgm:t>
        <a:bodyPr/>
        <a:lstStyle/>
        <a:p>
          <a:r>
            <a:rPr lang="ko-KR"/>
            <a:t>한병철의 </a:t>
          </a:r>
          <a:r>
            <a:rPr lang="en-US"/>
            <a:t>&lt;</a:t>
          </a:r>
          <a:r>
            <a:rPr lang="ko-KR"/>
            <a:t>피로사회</a:t>
          </a:r>
          <a:r>
            <a:rPr lang="en-US"/>
            <a:t>&gt;</a:t>
          </a:r>
          <a:r>
            <a:rPr lang="ko-KR"/>
            <a:t>와 애니메이션 </a:t>
          </a:r>
          <a:r>
            <a:rPr lang="en-US"/>
            <a:t>&lt;</a:t>
          </a:r>
          <a:r>
            <a:rPr lang="ko-KR"/>
            <a:t>겨울왕국</a:t>
          </a:r>
          <a:r>
            <a:rPr lang="en-US"/>
            <a:t>&gt;</a:t>
          </a:r>
          <a:r>
            <a:rPr lang="ko-KR"/>
            <a:t>을 통해서 현대사회를 살고 있는 사람들의 마음을 들여다보는 시간을 갖겠습니다</a:t>
          </a:r>
          <a:r>
            <a:rPr lang="en-US"/>
            <a:t>. </a:t>
          </a:r>
        </a:p>
      </dgm:t>
    </dgm:pt>
    <dgm:pt modelId="{CE275933-373D-49FC-A6CB-B11D8338D6C8}" type="parTrans" cxnId="{4D8AB451-92E7-48B5-9A60-7CC98C6D0FC9}">
      <dgm:prSet/>
      <dgm:spPr/>
      <dgm:t>
        <a:bodyPr/>
        <a:lstStyle/>
        <a:p>
          <a:endParaRPr lang="en-US"/>
        </a:p>
      </dgm:t>
    </dgm:pt>
    <dgm:pt modelId="{70F79A1D-F57A-4AFC-956E-DFB058CB70DD}" type="sibTrans" cxnId="{4D8AB451-92E7-48B5-9A60-7CC98C6D0FC9}">
      <dgm:prSet/>
      <dgm:spPr/>
      <dgm:t>
        <a:bodyPr/>
        <a:lstStyle/>
        <a:p>
          <a:endParaRPr lang="en-US"/>
        </a:p>
      </dgm:t>
    </dgm:pt>
    <dgm:pt modelId="{30CBC893-3173-41B4-AC8E-C928472EB4B7}">
      <dgm:prSet/>
      <dgm:spPr/>
      <dgm:t>
        <a:bodyPr/>
        <a:lstStyle/>
        <a:p>
          <a:r>
            <a:rPr lang="ko-KR"/>
            <a:t>애니메이션 </a:t>
          </a:r>
          <a:r>
            <a:rPr lang="en-US"/>
            <a:t>&lt;</a:t>
          </a:r>
          <a:r>
            <a:rPr lang="ko-KR"/>
            <a:t>겨울왕국</a:t>
          </a:r>
          <a:r>
            <a:rPr lang="en-US"/>
            <a:t>&gt;</a:t>
          </a:r>
          <a:r>
            <a:rPr lang="ko-KR"/>
            <a:t>은 </a:t>
          </a:r>
          <a:r>
            <a:rPr lang="en-US"/>
            <a:t>1</a:t>
          </a:r>
          <a:r>
            <a:rPr lang="ko-KR"/>
            <a:t>편과 </a:t>
          </a:r>
          <a:r>
            <a:rPr lang="en-US"/>
            <a:t>2</a:t>
          </a:r>
          <a:r>
            <a:rPr lang="ko-KR"/>
            <a:t>편 모두 미국을 비롯해 우리나라에서 모두 흥행에 성공했습니다</a:t>
          </a:r>
          <a:r>
            <a:rPr lang="en-US"/>
            <a:t>. </a:t>
          </a:r>
          <a:r>
            <a:rPr lang="ko-KR"/>
            <a:t>그 흥행의 비결이 단지 뛰어난 물량공세에 있을까요</a:t>
          </a:r>
          <a:r>
            <a:rPr lang="en-US"/>
            <a:t>?</a:t>
          </a:r>
        </a:p>
      </dgm:t>
    </dgm:pt>
    <dgm:pt modelId="{45A9C475-8469-48A5-A03D-1848CF769C1B}" type="parTrans" cxnId="{5176D7EC-9954-4E4A-A025-F2A2CF86F786}">
      <dgm:prSet/>
      <dgm:spPr/>
      <dgm:t>
        <a:bodyPr/>
        <a:lstStyle/>
        <a:p>
          <a:endParaRPr lang="en-US"/>
        </a:p>
      </dgm:t>
    </dgm:pt>
    <dgm:pt modelId="{F34F834E-026A-488B-969D-DEE180673019}" type="sibTrans" cxnId="{5176D7EC-9954-4E4A-A025-F2A2CF86F786}">
      <dgm:prSet/>
      <dgm:spPr/>
      <dgm:t>
        <a:bodyPr/>
        <a:lstStyle/>
        <a:p>
          <a:endParaRPr lang="en-US"/>
        </a:p>
      </dgm:t>
    </dgm:pt>
    <dgm:pt modelId="{B2C37155-75E7-4167-BC6E-C178E695577F}" type="pres">
      <dgm:prSet presAssocID="{8164EE98-D3C6-4E20-95E3-12B8512C62C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EA7861-42D5-4487-AE7B-ED86E92F4C2B}" type="pres">
      <dgm:prSet presAssocID="{7C3501A8-F5F2-4335-9EA9-1B76B5302219}" presName="hierRoot1" presStyleCnt="0"/>
      <dgm:spPr/>
    </dgm:pt>
    <dgm:pt modelId="{48AB1E02-5D9F-4D65-B5C5-EF22F4A988FB}" type="pres">
      <dgm:prSet presAssocID="{7C3501A8-F5F2-4335-9EA9-1B76B5302219}" presName="composite" presStyleCnt="0"/>
      <dgm:spPr/>
    </dgm:pt>
    <dgm:pt modelId="{4A010B4E-4603-4234-B411-480F7EDAD5B3}" type="pres">
      <dgm:prSet presAssocID="{7C3501A8-F5F2-4335-9EA9-1B76B5302219}" presName="background" presStyleLbl="node0" presStyleIdx="0" presStyleCnt="2"/>
      <dgm:spPr/>
    </dgm:pt>
    <dgm:pt modelId="{89CFFADB-AD52-4643-9809-8AFB2AD147B3}" type="pres">
      <dgm:prSet presAssocID="{7C3501A8-F5F2-4335-9EA9-1B76B5302219}" presName="text" presStyleLbl="fgAcc0" presStyleIdx="0" presStyleCnt="2">
        <dgm:presLayoutVars>
          <dgm:chPref val="3"/>
        </dgm:presLayoutVars>
      </dgm:prSet>
      <dgm:spPr/>
    </dgm:pt>
    <dgm:pt modelId="{F3EA47BE-771B-4940-8F97-BC32893376D9}" type="pres">
      <dgm:prSet presAssocID="{7C3501A8-F5F2-4335-9EA9-1B76B5302219}" presName="hierChild2" presStyleCnt="0"/>
      <dgm:spPr/>
    </dgm:pt>
    <dgm:pt modelId="{2D984B7A-121B-4B49-9220-94D8CBBA1606}" type="pres">
      <dgm:prSet presAssocID="{30CBC893-3173-41B4-AC8E-C928472EB4B7}" presName="hierRoot1" presStyleCnt="0"/>
      <dgm:spPr/>
    </dgm:pt>
    <dgm:pt modelId="{745F5855-4982-4806-AD60-4F933952AFF1}" type="pres">
      <dgm:prSet presAssocID="{30CBC893-3173-41B4-AC8E-C928472EB4B7}" presName="composite" presStyleCnt="0"/>
      <dgm:spPr/>
    </dgm:pt>
    <dgm:pt modelId="{8B9A02A7-47B7-44E7-8EF1-23563D0B937B}" type="pres">
      <dgm:prSet presAssocID="{30CBC893-3173-41B4-AC8E-C928472EB4B7}" presName="background" presStyleLbl="node0" presStyleIdx="1" presStyleCnt="2"/>
      <dgm:spPr/>
    </dgm:pt>
    <dgm:pt modelId="{0525AA8D-C93A-400D-BACA-287297F17D71}" type="pres">
      <dgm:prSet presAssocID="{30CBC893-3173-41B4-AC8E-C928472EB4B7}" presName="text" presStyleLbl="fgAcc0" presStyleIdx="1" presStyleCnt="2">
        <dgm:presLayoutVars>
          <dgm:chPref val="3"/>
        </dgm:presLayoutVars>
      </dgm:prSet>
      <dgm:spPr/>
    </dgm:pt>
    <dgm:pt modelId="{A5B331CC-B6F9-4DEF-AEB1-4C0DA1F9746D}" type="pres">
      <dgm:prSet presAssocID="{30CBC893-3173-41B4-AC8E-C928472EB4B7}" presName="hierChild2" presStyleCnt="0"/>
      <dgm:spPr/>
    </dgm:pt>
  </dgm:ptLst>
  <dgm:cxnLst>
    <dgm:cxn modelId="{DAEB332A-38CA-4784-B7FD-61B7877DAD41}" type="presOf" srcId="{7C3501A8-F5F2-4335-9EA9-1B76B5302219}" destId="{89CFFADB-AD52-4643-9809-8AFB2AD147B3}" srcOrd="0" destOrd="0" presId="urn:microsoft.com/office/officeart/2005/8/layout/hierarchy1"/>
    <dgm:cxn modelId="{DD4BB73C-DC13-4B32-BC3D-5F160A1E5E93}" type="presOf" srcId="{8164EE98-D3C6-4E20-95E3-12B8512C62C8}" destId="{B2C37155-75E7-4167-BC6E-C178E695577F}" srcOrd="0" destOrd="0" presId="urn:microsoft.com/office/officeart/2005/8/layout/hierarchy1"/>
    <dgm:cxn modelId="{4D8AB451-92E7-48B5-9A60-7CC98C6D0FC9}" srcId="{8164EE98-D3C6-4E20-95E3-12B8512C62C8}" destId="{7C3501A8-F5F2-4335-9EA9-1B76B5302219}" srcOrd="0" destOrd="0" parTransId="{CE275933-373D-49FC-A6CB-B11D8338D6C8}" sibTransId="{70F79A1D-F57A-4AFC-956E-DFB058CB70DD}"/>
    <dgm:cxn modelId="{1F8533A7-189B-4DC9-A1CD-88A4D7D14A84}" type="presOf" srcId="{30CBC893-3173-41B4-AC8E-C928472EB4B7}" destId="{0525AA8D-C93A-400D-BACA-287297F17D71}" srcOrd="0" destOrd="0" presId="urn:microsoft.com/office/officeart/2005/8/layout/hierarchy1"/>
    <dgm:cxn modelId="{5176D7EC-9954-4E4A-A025-F2A2CF86F786}" srcId="{8164EE98-D3C6-4E20-95E3-12B8512C62C8}" destId="{30CBC893-3173-41B4-AC8E-C928472EB4B7}" srcOrd="1" destOrd="0" parTransId="{45A9C475-8469-48A5-A03D-1848CF769C1B}" sibTransId="{F34F834E-026A-488B-969D-DEE180673019}"/>
    <dgm:cxn modelId="{CEDCB0BA-F4C0-4B43-B170-BF3C1BC72352}" type="presParOf" srcId="{B2C37155-75E7-4167-BC6E-C178E695577F}" destId="{6FEA7861-42D5-4487-AE7B-ED86E92F4C2B}" srcOrd="0" destOrd="0" presId="urn:microsoft.com/office/officeart/2005/8/layout/hierarchy1"/>
    <dgm:cxn modelId="{DC169144-CE76-48BF-8B7F-6C4BE3F345FD}" type="presParOf" srcId="{6FEA7861-42D5-4487-AE7B-ED86E92F4C2B}" destId="{48AB1E02-5D9F-4D65-B5C5-EF22F4A988FB}" srcOrd="0" destOrd="0" presId="urn:microsoft.com/office/officeart/2005/8/layout/hierarchy1"/>
    <dgm:cxn modelId="{FF741EAC-34D7-4EBD-900F-E27563243829}" type="presParOf" srcId="{48AB1E02-5D9F-4D65-B5C5-EF22F4A988FB}" destId="{4A010B4E-4603-4234-B411-480F7EDAD5B3}" srcOrd="0" destOrd="0" presId="urn:microsoft.com/office/officeart/2005/8/layout/hierarchy1"/>
    <dgm:cxn modelId="{1B87AB5B-E666-4E54-9369-5817A8267FE0}" type="presParOf" srcId="{48AB1E02-5D9F-4D65-B5C5-EF22F4A988FB}" destId="{89CFFADB-AD52-4643-9809-8AFB2AD147B3}" srcOrd="1" destOrd="0" presId="urn:microsoft.com/office/officeart/2005/8/layout/hierarchy1"/>
    <dgm:cxn modelId="{B5C94D53-7044-4CEE-B0B6-A4EF65EE07E6}" type="presParOf" srcId="{6FEA7861-42D5-4487-AE7B-ED86E92F4C2B}" destId="{F3EA47BE-771B-4940-8F97-BC32893376D9}" srcOrd="1" destOrd="0" presId="urn:microsoft.com/office/officeart/2005/8/layout/hierarchy1"/>
    <dgm:cxn modelId="{657D0ED6-E9DC-4DF8-A00C-A4BF14FA9AE5}" type="presParOf" srcId="{B2C37155-75E7-4167-BC6E-C178E695577F}" destId="{2D984B7A-121B-4B49-9220-94D8CBBA1606}" srcOrd="1" destOrd="0" presId="urn:microsoft.com/office/officeart/2005/8/layout/hierarchy1"/>
    <dgm:cxn modelId="{10C51A48-7971-4D55-AE5B-576DE936B587}" type="presParOf" srcId="{2D984B7A-121B-4B49-9220-94D8CBBA1606}" destId="{745F5855-4982-4806-AD60-4F933952AFF1}" srcOrd="0" destOrd="0" presId="urn:microsoft.com/office/officeart/2005/8/layout/hierarchy1"/>
    <dgm:cxn modelId="{321D530F-0E47-4D69-B3FF-59EF84E85B7B}" type="presParOf" srcId="{745F5855-4982-4806-AD60-4F933952AFF1}" destId="{8B9A02A7-47B7-44E7-8EF1-23563D0B937B}" srcOrd="0" destOrd="0" presId="urn:microsoft.com/office/officeart/2005/8/layout/hierarchy1"/>
    <dgm:cxn modelId="{ED5E6825-9E39-4CBD-8E6E-3947AA775471}" type="presParOf" srcId="{745F5855-4982-4806-AD60-4F933952AFF1}" destId="{0525AA8D-C93A-400D-BACA-287297F17D71}" srcOrd="1" destOrd="0" presId="urn:microsoft.com/office/officeart/2005/8/layout/hierarchy1"/>
    <dgm:cxn modelId="{93F8A74A-7EEF-4DB2-AF54-8C52863D5DE3}" type="presParOf" srcId="{2D984B7A-121B-4B49-9220-94D8CBBA1606}" destId="{A5B331CC-B6F9-4DEF-AEB1-4C0DA1F974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10B4E-4603-4234-B411-480F7EDAD5B3}">
      <dsp:nvSpPr>
        <dsp:cNvPr id="0" name=""/>
        <dsp:cNvSpPr/>
      </dsp:nvSpPr>
      <dsp:spPr>
        <a:xfrm>
          <a:off x="1172" y="138496"/>
          <a:ext cx="4115155" cy="26131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CFFADB-AD52-4643-9809-8AFB2AD147B3}">
      <dsp:nvSpPr>
        <dsp:cNvPr id="0" name=""/>
        <dsp:cNvSpPr/>
      </dsp:nvSpPr>
      <dsp:spPr>
        <a:xfrm>
          <a:off x="458411" y="572873"/>
          <a:ext cx="4115155" cy="26131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한병철의 </a:t>
          </a:r>
          <a:r>
            <a:rPr lang="en-US" sz="1900" kern="1200"/>
            <a:t>&lt;</a:t>
          </a:r>
          <a:r>
            <a:rPr lang="ko-KR" sz="1900" kern="1200"/>
            <a:t>피로사회</a:t>
          </a:r>
          <a:r>
            <a:rPr lang="en-US" sz="1900" kern="1200"/>
            <a:t>&gt;</a:t>
          </a:r>
          <a:r>
            <a:rPr lang="ko-KR" sz="1900" kern="1200"/>
            <a:t>와 애니메이션 </a:t>
          </a:r>
          <a:r>
            <a:rPr lang="en-US" sz="1900" kern="1200"/>
            <a:t>&lt;</a:t>
          </a:r>
          <a:r>
            <a:rPr lang="ko-KR" sz="1900" kern="1200"/>
            <a:t>겨울왕국</a:t>
          </a:r>
          <a:r>
            <a:rPr lang="en-US" sz="1900" kern="1200"/>
            <a:t>&gt;</a:t>
          </a:r>
          <a:r>
            <a:rPr lang="ko-KR" sz="1900" kern="1200"/>
            <a:t>을 통해서 현대사회를 살고 있는 사람들의 마음을 들여다보는 시간을 갖겠습니다</a:t>
          </a:r>
          <a:r>
            <a:rPr lang="en-US" sz="1900" kern="1200"/>
            <a:t>. </a:t>
          </a:r>
        </a:p>
      </dsp:txBody>
      <dsp:txXfrm>
        <a:off x="534947" y="649409"/>
        <a:ext cx="3962083" cy="2460051"/>
      </dsp:txXfrm>
    </dsp:sp>
    <dsp:sp modelId="{8B9A02A7-47B7-44E7-8EF1-23563D0B937B}">
      <dsp:nvSpPr>
        <dsp:cNvPr id="0" name=""/>
        <dsp:cNvSpPr/>
      </dsp:nvSpPr>
      <dsp:spPr>
        <a:xfrm>
          <a:off x="5030807" y="138496"/>
          <a:ext cx="4115155" cy="26131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25AA8D-C93A-400D-BACA-287297F17D71}">
      <dsp:nvSpPr>
        <dsp:cNvPr id="0" name=""/>
        <dsp:cNvSpPr/>
      </dsp:nvSpPr>
      <dsp:spPr>
        <a:xfrm>
          <a:off x="5488046" y="572873"/>
          <a:ext cx="4115155" cy="26131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애니메이션 </a:t>
          </a:r>
          <a:r>
            <a:rPr lang="en-US" sz="1900" kern="1200"/>
            <a:t>&lt;</a:t>
          </a:r>
          <a:r>
            <a:rPr lang="ko-KR" sz="1900" kern="1200"/>
            <a:t>겨울왕국</a:t>
          </a:r>
          <a:r>
            <a:rPr lang="en-US" sz="1900" kern="1200"/>
            <a:t>&gt;</a:t>
          </a:r>
          <a:r>
            <a:rPr lang="ko-KR" sz="1900" kern="1200"/>
            <a:t>은 </a:t>
          </a:r>
          <a:r>
            <a:rPr lang="en-US" sz="1900" kern="1200"/>
            <a:t>1</a:t>
          </a:r>
          <a:r>
            <a:rPr lang="ko-KR" sz="1900" kern="1200"/>
            <a:t>편과 </a:t>
          </a:r>
          <a:r>
            <a:rPr lang="en-US" sz="1900" kern="1200"/>
            <a:t>2</a:t>
          </a:r>
          <a:r>
            <a:rPr lang="ko-KR" sz="1900" kern="1200"/>
            <a:t>편 모두 미국을 비롯해 우리나라에서 모두 흥행에 성공했습니다</a:t>
          </a:r>
          <a:r>
            <a:rPr lang="en-US" sz="1900" kern="1200"/>
            <a:t>. </a:t>
          </a:r>
          <a:r>
            <a:rPr lang="ko-KR" sz="1900" kern="1200"/>
            <a:t>그 흥행의 비결이 단지 뛰어난 물량공세에 있을까요</a:t>
          </a:r>
          <a:r>
            <a:rPr lang="en-US" sz="1900" kern="1200"/>
            <a:t>?</a:t>
          </a:r>
        </a:p>
      </dsp:txBody>
      <dsp:txXfrm>
        <a:off x="5564582" y="649409"/>
        <a:ext cx="3962083" cy="2460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2024-07-13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45FE9-66FA-43BB-B379-147DEC724631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AD8-897A-4B74-A83D-73804D458F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30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45FE9-66FA-43BB-B379-147DEC724631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AD8-897A-4B74-A83D-73804D458F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2024-07-13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R0XM6Z0SkY?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인간과 철학</a:t>
            </a:r>
            <a:endParaRPr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담당교수 강지은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85739-FE6C-4B9D-9469-2B8F75ED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BA9FB-4D2C-453B-954B-28B1832E8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폭풍아 계속 몰아쳐라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하늘에서 대지까지 나의 힘이 흩날리네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사방으로 눈송이처럼 나의 혼이 치솟아 오르네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생각은 얼음 바람처럼 결정이 되어 날리네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다시는 돌아가지 않아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과거는 과거일 뿐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여명과 같이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솟아오르겠어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그 때의 완벽한 소녀는 이제 없어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여기 여명 앞에 서서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폭풍아 계속 몰아쳐라 추위는 어찌 되었든 날 괴롭히지 못하니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88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1742156" y="731519"/>
            <a:ext cx="3878144" cy="639762"/>
          </a:xfrm>
        </p:spPr>
        <p:txBody>
          <a:bodyPr/>
          <a:lstStyle/>
          <a:p>
            <a:endParaRPr lang="ko-KR" altLang="en-US" sz="20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"/>
          </p:nvPr>
        </p:nvSpPr>
        <p:spPr>
          <a:xfrm>
            <a:off x="6299820" y="644094"/>
            <a:ext cx="4645152" cy="814613"/>
          </a:xfrm>
        </p:spPr>
        <p:txBody>
          <a:bodyPr/>
          <a:lstStyle/>
          <a:p>
            <a:endParaRPr lang="ko-KR" altLang="en-US" sz="20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60267" y="5280803"/>
            <a:ext cx="6520496" cy="646737"/>
          </a:xfrm>
        </p:spPr>
        <p:txBody>
          <a:bodyPr/>
          <a:lstStyle/>
          <a:p>
            <a:r>
              <a:rPr lang="ko-KR" altLang="en-US" sz="2800" dirty="0">
                <a:solidFill>
                  <a:schemeClr val="tx2"/>
                </a:solidFill>
              </a:rPr>
              <a:t>엄마</a:t>
            </a:r>
            <a:r>
              <a:rPr lang="en-US" altLang="ko-KR" sz="2800" dirty="0">
                <a:solidFill>
                  <a:schemeClr val="tx2"/>
                </a:solidFill>
              </a:rPr>
              <a:t>~~</a:t>
            </a:r>
            <a:r>
              <a:rPr lang="ko-KR" altLang="en-US" sz="2800" dirty="0">
                <a:solidFill>
                  <a:schemeClr val="tx2"/>
                </a:solidFill>
              </a:rPr>
              <a:t>나 힘들어요</a:t>
            </a:r>
            <a:r>
              <a:rPr lang="en-US" altLang="ko-KR" sz="2800" dirty="0">
                <a:solidFill>
                  <a:schemeClr val="tx2"/>
                </a:solidFill>
              </a:rPr>
              <a:t>~~~</a:t>
            </a:r>
            <a:endParaRPr lang="ko-KR" altLang="en-US" sz="2800" dirty="0">
              <a:solidFill>
                <a:schemeClr val="tx2"/>
              </a:solidFill>
            </a:endParaRPr>
          </a:p>
        </p:txBody>
      </p:sp>
      <p:pic>
        <p:nvPicPr>
          <p:cNvPr id="3074" name="Picture 2" descr="C:\Users\지은\Pictures\10zzung_365544_1[633657]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81" y="1917993"/>
            <a:ext cx="392410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지은\Pictures\136260_0_9871940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700" y="1917993"/>
            <a:ext cx="367139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1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3" y="5698434"/>
            <a:ext cx="8398161" cy="102041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2"/>
                </a:solidFill>
              </a:rPr>
              <a:t>아빠</a:t>
            </a:r>
            <a:r>
              <a:rPr lang="en-US" altLang="ko-KR" sz="2000" dirty="0">
                <a:solidFill>
                  <a:schemeClr val="tx2"/>
                </a:solidFill>
              </a:rPr>
              <a:t>- </a:t>
            </a:r>
            <a:r>
              <a:rPr lang="ko-KR" altLang="en-US" sz="2000" dirty="0">
                <a:solidFill>
                  <a:schemeClr val="tx2"/>
                </a:solidFill>
              </a:rPr>
              <a:t>숨겨라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느끼지 말아라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보여주지 말아라</a:t>
            </a:r>
            <a:r>
              <a:rPr lang="en-US" altLang="ko-KR" sz="2000" dirty="0">
                <a:solidFill>
                  <a:schemeClr val="tx2"/>
                </a:solidFill>
              </a:rPr>
              <a:t>….</a:t>
            </a:r>
            <a:br>
              <a:rPr lang="en-US" altLang="ko-KR" sz="2000" dirty="0">
                <a:solidFill>
                  <a:schemeClr val="tx2"/>
                </a:solidFill>
              </a:rPr>
            </a:br>
            <a:r>
              <a:rPr lang="ko-KR" altLang="en-US" sz="2000" dirty="0" err="1">
                <a:solidFill>
                  <a:schemeClr val="tx2"/>
                </a:solidFill>
              </a:rPr>
              <a:t>엘사</a:t>
            </a:r>
            <a:r>
              <a:rPr lang="en-US" altLang="ko-KR" sz="2000" dirty="0">
                <a:solidFill>
                  <a:schemeClr val="tx2"/>
                </a:solidFill>
              </a:rPr>
              <a:t>- </a:t>
            </a:r>
            <a:r>
              <a:rPr lang="ko-KR" altLang="en-US" sz="2000" dirty="0">
                <a:solidFill>
                  <a:schemeClr val="tx2"/>
                </a:solidFill>
              </a:rPr>
              <a:t>숨겨라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느끼지 말아라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보여주지 말아라</a:t>
            </a:r>
            <a:r>
              <a:rPr lang="en-US" altLang="ko-KR" sz="2000" dirty="0">
                <a:solidFill>
                  <a:schemeClr val="tx2"/>
                </a:solidFill>
              </a:rPr>
              <a:t>….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pic>
        <p:nvPicPr>
          <p:cNvPr id="14338" name="Picture 2" descr="C:\Users\지은\AppData\Roaming\PotPlayer\Capture\Frozen.2013.720p.DVDSCR.XViD.AC3-HuMPDaY.avi_20140821_201624.750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808820"/>
            <a:ext cx="64008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2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가깝지만 소통할 수 없는 사이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5362" name="Picture 2" descr="C:\Users\지은\AppData\Roaming\PotPlayer\Capture\Frozen.2013.720p.DVDSCR.XViD.AC3-HuMPDaY.avi_20140821_202153.656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2463506"/>
            <a:ext cx="3887416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지은\AppData\Roaming\PotPlayer\Capture\Frozen.2013.720p.DVDSCR.XViD.AC3-HuMPDaY.avi_20140821_202244.703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91" y="2535514"/>
            <a:ext cx="366186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54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9845" y="671575"/>
            <a:ext cx="6389418" cy="1016548"/>
          </a:xfrm>
        </p:spPr>
        <p:txBody>
          <a:bodyPr>
            <a:normAutofit/>
          </a:bodyPr>
          <a:lstStyle/>
          <a:p>
            <a:r>
              <a:rPr lang="en-US" altLang="ko-KR" dirty="0"/>
              <a:t>Do you want to build </a:t>
            </a:r>
            <a:br>
              <a:rPr lang="en-US" altLang="ko-KR" dirty="0"/>
            </a:br>
            <a:r>
              <a:rPr lang="en-US" altLang="ko-KR" dirty="0"/>
              <a:t>a snowman?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290" name="Picture 2" descr="C:\Users\지은\Pictures\frozen___do_you_want_to_build_a_snowman__by_liszwalker-d72342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311" y="2458825"/>
            <a:ext cx="5212305" cy="32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55A21-181F-468E-B480-47241C6E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 err="1"/>
              <a:t>렛잇고</a:t>
            </a:r>
            <a:r>
              <a:rPr lang="en-US" altLang="ko-KR" dirty="0"/>
              <a:t>’</a:t>
            </a:r>
            <a:r>
              <a:rPr lang="ko-KR" altLang="en-US" dirty="0"/>
              <a:t>를 통해 본 </a:t>
            </a:r>
            <a:r>
              <a:rPr lang="ko-KR" altLang="en-US" dirty="0" err="1"/>
              <a:t>엘사의</a:t>
            </a:r>
            <a:r>
              <a:rPr lang="ko-KR" altLang="en-US" dirty="0"/>
              <a:t> 자기 억압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긍정을 통해 소진되어 버린 자아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0BDE8-E1C5-43FC-9223-17A874D8C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92500"/>
          </a:bodyPr>
          <a:lstStyle/>
          <a:p>
            <a:r>
              <a:rPr lang="ko-KR" altLang="en-US" dirty="0" err="1"/>
              <a:t>엘사는</a:t>
            </a:r>
            <a:r>
              <a:rPr lang="ko-KR" altLang="en-US" dirty="0"/>
              <a:t> 원하지 않았지만 얼음을 조종하는 마법의 능력을 타고 났습니다</a:t>
            </a:r>
            <a:r>
              <a:rPr lang="en-US" altLang="ko-KR" dirty="0"/>
              <a:t>.  </a:t>
            </a:r>
            <a:r>
              <a:rPr lang="ko-KR" altLang="en-US" dirty="0"/>
              <a:t>마치 원하지 않았지만 누구는 키가 크게 누구는 키가 작게 태어나는 것처럼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문제는 그것을 통제할 수 없다는 것</a:t>
            </a:r>
            <a:r>
              <a:rPr lang="en-US" altLang="ko-KR" dirty="0"/>
              <a:t>. </a:t>
            </a:r>
            <a:r>
              <a:rPr lang="ko-KR" altLang="en-US" dirty="0" err="1"/>
              <a:t>날이갈수록</a:t>
            </a:r>
            <a:r>
              <a:rPr lang="ko-KR" altLang="en-US" dirty="0"/>
              <a:t> </a:t>
            </a:r>
            <a:r>
              <a:rPr lang="ko-KR" altLang="en-US" dirty="0" err="1"/>
              <a:t>엘사가</a:t>
            </a:r>
            <a:r>
              <a:rPr lang="ko-KR" altLang="en-US" dirty="0"/>
              <a:t> 만들어내는 마법은 </a:t>
            </a:r>
            <a:r>
              <a:rPr lang="ko-KR" altLang="en-US" dirty="0" err="1"/>
              <a:t>강력해져서</a:t>
            </a:r>
            <a:r>
              <a:rPr lang="ko-KR" altLang="en-US" dirty="0"/>
              <a:t> 사람에게 해를 끼칠 수도 있는 지경까지 와버렸어요</a:t>
            </a:r>
            <a:r>
              <a:rPr lang="en-US" altLang="ko-KR" dirty="0"/>
              <a:t>. </a:t>
            </a:r>
            <a:r>
              <a:rPr lang="ko-KR" altLang="en-US" dirty="0" err="1"/>
              <a:t>엘사의</a:t>
            </a:r>
            <a:r>
              <a:rPr lang="ko-KR" altLang="en-US" dirty="0"/>
              <a:t> 부모는 자칫 마녀처럼 보일 수 있는 </a:t>
            </a:r>
            <a:r>
              <a:rPr lang="ko-KR" altLang="en-US" dirty="0" err="1"/>
              <a:t>엘사를</a:t>
            </a:r>
            <a:r>
              <a:rPr lang="ko-KR" altLang="en-US" dirty="0"/>
              <a:t> 왕궁에 </a:t>
            </a:r>
            <a:r>
              <a:rPr lang="ko-KR" altLang="en-US" dirty="0" err="1"/>
              <a:t>유폐시키기로</a:t>
            </a:r>
            <a:r>
              <a:rPr lang="ko-KR" altLang="en-US" dirty="0"/>
              <a:t> 하고 왕국 문을 닫습니다</a:t>
            </a:r>
            <a:r>
              <a:rPr lang="en-US" altLang="ko-KR" dirty="0"/>
              <a:t>. </a:t>
            </a:r>
            <a:r>
              <a:rPr lang="ko-KR" altLang="en-US" dirty="0" err="1"/>
              <a:t>엘사는</a:t>
            </a:r>
            <a:r>
              <a:rPr lang="ko-KR" altLang="en-US" dirty="0"/>
              <a:t> 왕궁 속 자기 방에서 나오지 못하는 신세가 되죠</a:t>
            </a:r>
            <a:r>
              <a:rPr lang="en-US" altLang="ko-KR" dirty="0"/>
              <a:t>. </a:t>
            </a:r>
            <a:r>
              <a:rPr lang="ko-KR" altLang="en-US" dirty="0" err="1"/>
              <a:t>엘사가</a:t>
            </a:r>
            <a:r>
              <a:rPr lang="ko-KR" altLang="en-US" dirty="0"/>
              <a:t> 마법을 지녔다는 사실은 본인과 부모만 아는 비밀</a:t>
            </a:r>
            <a:r>
              <a:rPr lang="en-US" altLang="ko-KR" dirty="0"/>
              <a:t>.  </a:t>
            </a:r>
            <a:r>
              <a:rPr lang="ko-KR" altLang="en-US" dirty="0"/>
              <a:t>안나가 눈사람 만들자고 해도 만나주지 않습니다</a:t>
            </a:r>
            <a:r>
              <a:rPr lang="en-US" altLang="ko-KR" dirty="0"/>
              <a:t>. </a:t>
            </a:r>
            <a:r>
              <a:rPr lang="ko-KR" altLang="en-US" dirty="0"/>
              <a:t>문만 열면 만날 수 있지만 결코 손을 뻗지 못했죠</a:t>
            </a:r>
            <a:r>
              <a:rPr lang="en-US" altLang="ko-KR" dirty="0"/>
              <a:t>. </a:t>
            </a:r>
            <a:r>
              <a:rPr lang="ko-KR" altLang="en-US" dirty="0"/>
              <a:t>소통하고 싶지만 자기 억압을 하는 상태였죠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일단 부모님이 안나의 안전을 위해 만나지 말라고 했고 </a:t>
            </a:r>
            <a:r>
              <a:rPr lang="en-US" altLang="ko-KR" dirty="0"/>
              <a:t>‘</a:t>
            </a:r>
            <a:r>
              <a:rPr lang="ko-KR" altLang="en-US" dirty="0"/>
              <a:t>부모님의 말씀</a:t>
            </a:r>
            <a:r>
              <a:rPr lang="en-US" altLang="ko-KR" dirty="0"/>
              <a:t>’</a:t>
            </a:r>
            <a:r>
              <a:rPr lang="ko-KR" altLang="en-US" dirty="0"/>
              <a:t>을 잘들어야 했어요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52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2BF2-8EA6-4DA2-A09C-99FD8520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부모님 말씀 잘 듣는 </a:t>
            </a:r>
            <a:r>
              <a:rPr lang="ko-KR" altLang="en-US" dirty="0" err="1"/>
              <a:t>엘사</a:t>
            </a:r>
            <a:r>
              <a:rPr lang="en-US" altLang="ko-KR" dirty="0"/>
              <a:t>, </a:t>
            </a:r>
            <a:r>
              <a:rPr lang="ko-KR" altLang="en-US" dirty="0"/>
              <a:t>착한 아이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방안에 가만히 있어</a:t>
            </a:r>
            <a:r>
              <a:rPr lang="en-US" altLang="ko-KR" dirty="0"/>
              <a:t>~~~~ </a:t>
            </a:r>
            <a:r>
              <a:rPr lang="ko-KR" altLang="en-US" dirty="0"/>
              <a:t>네</a:t>
            </a:r>
            <a:r>
              <a:rPr lang="en-US" altLang="ko-KR" dirty="0"/>
              <a:t>~~~~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AF56E-DFFA-441A-A217-980C98D84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4902"/>
          </a:xfrm>
        </p:spPr>
        <p:txBody>
          <a:bodyPr>
            <a:normAutofit/>
          </a:bodyPr>
          <a:lstStyle/>
          <a:p>
            <a:r>
              <a:rPr lang="ko-KR" altLang="en-US" dirty="0"/>
              <a:t>마치 여러분들의 모습을 보는 듯 하지요</a:t>
            </a:r>
            <a:r>
              <a:rPr lang="en-US" altLang="ko-KR" dirty="0"/>
              <a:t>? </a:t>
            </a:r>
            <a:r>
              <a:rPr lang="ko-KR" altLang="en-US" dirty="0"/>
              <a:t>순종적이고 착한 아이였던 </a:t>
            </a:r>
            <a:r>
              <a:rPr lang="ko-KR" altLang="en-US" dirty="0" err="1"/>
              <a:t>엘사는</a:t>
            </a:r>
            <a:r>
              <a:rPr lang="ko-KR" altLang="en-US" dirty="0"/>
              <a:t> 부모님의 말씀을 어기지 않았습니다</a:t>
            </a:r>
            <a:r>
              <a:rPr lang="en-US" altLang="ko-KR" dirty="0"/>
              <a:t>. </a:t>
            </a:r>
            <a:r>
              <a:rPr lang="ko-KR" altLang="en-US" dirty="0"/>
              <a:t>하지만 방에서 나가 동생과 놀고도 싶고 마음대로 돌아다니고 싶었겠죠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엘사가</a:t>
            </a:r>
            <a:r>
              <a:rPr lang="ko-KR" altLang="en-US" dirty="0"/>
              <a:t> 단순히 부모님의 억압 때문에 자시을 가두었다면 부모님이 돌아가신 이후에는 방문을 박차고 나갔을 겁니다</a:t>
            </a:r>
            <a:r>
              <a:rPr lang="en-US" altLang="ko-KR" dirty="0"/>
              <a:t>. </a:t>
            </a:r>
            <a:r>
              <a:rPr lang="ko-KR" altLang="en-US" dirty="0"/>
              <a:t>그러나 부모님 사후에도 자신을 가두었습니다</a:t>
            </a:r>
            <a:r>
              <a:rPr lang="en-US" altLang="ko-KR" dirty="0"/>
              <a:t>. </a:t>
            </a:r>
            <a:r>
              <a:rPr lang="ko-KR" altLang="en-US" dirty="0"/>
              <a:t>타인의 안전을 위해서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마치 자신의 성공을 위해서 스스로 자기 주도 학습을 하는 우리나라 학생들의 모습과 흡사하지요</a:t>
            </a:r>
            <a:r>
              <a:rPr lang="en-US" altLang="ko-KR" dirty="0"/>
              <a:t>. </a:t>
            </a:r>
            <a:r>
              <a:rPr lang="ko-KR" altLang="en-US" dirty="0"/>
              <a:t>스스로를 억압하며 행복을 포기했던 </a:t>
            </a:r>
            <a:r>
              <a:rPr lang="ko-KR" altLang="en-US" dirty="0" err="1"/>
              <a:t>엘사와</a:t>
            </a:r>
            <a:r>
              <a:rPr lang="ko-KR" altLang="en-US" dirty="0"/>
              <a:t> 현대인은 무척이나 닮은 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4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385706-B5D3-435A-964D-4279F88F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B17F2A-E612-44EC-A570-62A9C207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18" y="2465294"/>
            <a:ext cx="3834874" cy="37116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B58145-D6B2-4E8B-8525-AFC00A967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CE2299-CF71-4B23-A279-C2680688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/>
          <a:p>
            <a:r>
              <a:rPr lang="ko-KR" altLang="en-US" dirty="0"/>
              <a:t>모두를 위해 </a:t>
            </a:r>
            <a:r>
              <a:rPr lang="ko-KR" altLang="en-US" dirty="0" err="1"/>
              <a:t>엘사는</a:t>
            </a:r>
            <a:r>
              <a:rPr lang="ko-KR" altLang="en-US" dirty="0"/>
              <a:t> 견뎠습니다</a:t>
            </a:r>
            <a:r>
              <a:rPr lang="en-US" altLang="ko-KR" dirty="0"/>
              <a:t>. </a:t>
            </a:r>
            <a:r>
              <a:rPr lang="ko-KR" altLang="en-US" dirty="0"/>
              <a:t>그러나 결국 모든 것이 드러나고 산으로 도망치며 해방의 노래를 불렀고 그 노래가 </a:t>
            </a:r>
            <a:r>
              <a:rPr lang="ko-KR" altLang="en-US" dirty="0" err="1"/>
              <a:t>렛잇고였던</a:t>
            </a:r>
            <a:r>
              <a:rPr lang="ko-KR" altLang="en-US" dirty="0"/>
              <a:t> 것이죠</a:t>
            </a:r>
            <a:r>
              <a:rPr lang="en-US" altLang="ko-KR" dirty="0"/>
              <a:t>. </a:t>
            </a:r>
            <a:r>
              <a:rPr lang="ko-KR" altLang="en-US" dirty="0"/>
              <a:t>관객은 </a:t>
            </a:r>
            <a:r>
              <a:rPr lang="ko-KR" altLang="en-US" dirty="0" err="1"/>
              <a:t>엘사의</a:t>
            </a:r>
            <a:r>
              <a:rPr lang="ko-KR" altLang="en-US" dirty="0"/>
              <a:t> </a:t>
            </a:r>
            <a:r>
              <a:rPr lang="ko-KR" altLang="en-US" dirty="0" err="1"/>
              <a:t>렛잇고에</a:t>
            </a:r>
            <a:r>
              <a:rPr lang="ko-KR" altLang="en-US" dirty="0"/>
              <a:t> 감정을 이입하며 들었을 겁니다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7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C0055-E59D-47B1-92AB-522FBD74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한병철의 </a:t>
            </a:r>
            <a:r>
              <a:rPr lang="en-US" altLang="ko-KR" dirty="0"/>
              <a:t>&lt;</a:t>
            </a:r>
            <a:r>
              <a:rPr lang="ko-KR" altLang="en-US" dirty="0"/>
              <a:t>피로사회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3B7D4-A28B-410A-BF79-7E7B0CA6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64563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피로사회의 인간은 누가 시켜서 죽도록 일하지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사람들은 스스로 자신을 끊임없이 재촉합니다</a:t>
            </a:r>
            <a:r>
              <a:rPr lang="en-US" altLang="ko-KR" dirty="0"/>
              <a:t>. </a:t>
            </a:r>
            <a:r>
              <a:rPr lang="ko-KR" altLang="en-US" dirty="0"/>
              <a:t>피로사회의 인간들은 한 순간도 공허한 시간을 </a:t>
            </a:r>
            <a:r>
              <a:rPr lang="ko-KR" altLang="en-US" dirty="0" err="1"/>
              <a:t>갖는다거나</a:t>
            </a:r>
            <a:r>
              <a:rPr lang="ko-KR" altLang="en-US" dirty="0"/>
              <a:t> </a:t>
            </a:r>
            <a:r>
              <a:rPr lang="ko-KR" altLang="en-US" dirty="0" err="1"/>
              <a:t>심심해지거나</a:t>
            </a:r>
            <a:r>
              <a:rPr lang="ko-KR" altLang="en-US" dirty="0"/>
              <a:t> </a:t>
            </a:r>
            <a:r>
              <a:rPr lang="ko-KR" altLang="en-US" dirty="0" err="1"/>
              <a:t>멍때리는</a:t>
            </a:r>
            <a:r>
              <a:rPr lang="ko-KR" altLang="en-US" dirty="0"/>
              <a:t> 시간을 허락하지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지금 무언가를 하지 않으면 목표하는 어떤 것도 성취할 수 없기 때문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무의식적으로 억압하는 현대인들은 자신의 대리인으로 </a:t>
            </a:r>
            <a:r>
              <a:rPr lang="ko-KR" altLang="en-US" dirty="0" err="1"/>
              <a:t>엘사와</a:t>
            </a:r>
            <a:r>
              <a:rPr lang="ko-KR" altLang="en-US" dirty="0"/>
              <a:t> 만났습니다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그렇게 성실하던 </a:t>
            </a:r>
            <a:r>
              <a:rPr lang="ko-KR" altLang="en-US" dirty="0" err="1"/>
              <a:t>엘사가</a:t>
            </a:r>
            <a:r>
              <a:rPr lang="ko-KR" altLang="en-US" dirty="0"/>
              <a:t> 그동안 스스로를 억압했던 마음의 짐을 벗어버리고 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까짓것</a:t>
            </a:r>
            <a:r>
              <a:rPr lang="ko-KR" altLang="en-US" dirty="0"/>
              <a:t> 지나고 나니 별거 아니네‘</a:t>
            </a:r>
            <a:r>
              <a:rPr lang="en-US" altLang="ko-KR" dirty="0"/>
              <a:t> , ‘</a:t>
            </a:r>
            <a:r>
              <a:rPr lang="ko-KR" altLang="en-US" dirty="0"/>
              <a:t>차가운 시련 따위 </a:t>
            </a:r>
            <a:r>
              <a:rPr lang="ko-KR" altLang="en-US" dirty="0" err="1"/>
              <a:t>견뎌내겠어</a:t>
            </a:r>
            <a:r>
              <a:rPr lang="ko-KR" altLang="en-US" dirty="0"/>
              <a:t>‘</a:t>
            </a:r>
            <a:r>
              <a:rPr lang="en-US" altLang="ko-KR" dirty="0"/>
              <a:t>, ‘</a:t>
            </a:r>
            <a:r>
              <a:rPr lang="ko-KR" altLang="en-US" dirty="0" err="1"/>
              <a:t>내마음</a:t>
            </a:r>
            <a:r>
              <a:rPr lang="ko-KR" altLang="en-US" dirty="0"/>
              <a:t> </a:t>
            </a:r>
            <a:r>
              <a:rPr lang="ko-KR" altLang="en-US" dirty="0" err="1"/>
              <a:t>가는대로</a:t>
            </a:r>
            <a:r>
              <a:rPr lang="ko-KR" altLang="en-US" dirty="0"/>
              <a:t> </a:t>
            </a:r>
            <a:r>
              <a:rPr lang="ko-KR" altLang="en-US" dirty="0" err="1"/>
              <a:t>살거야</a:t>
            </a:r>
            <a:r>
              <a:rPr lang="ko-KR" altLang="en-US" dirty="0"/>
              <a:t>＇</a:t>
            </a:r>
          </a:p>
        </p:txBody>
      </p:sp>
    </p:spTree>
    <p:extLst>
      <p:ext uri="{BB962C8B-B14F-4D97-AF65-F5344CB8AC3E}">
        <p14:creationId xmlns:p14="http://schemas.microsoft.com/office/powerpoint/2010/main" val="21615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4C6FA-E432-46B1-8CF2-1DC9E835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한병철의 </a:t>
            </a:r>
            <a:r>
              <a:rPr lang="en-US" altLang="ko-KR" dirty="0"/>
              <a:t>&lt;</a:t>
            </a:r>
            <a:r>
              <a:rPr lang="ko-KR" altLang="en-US" dirty="0"/>
              <a:t>피로사회</a:t>
            </a:r>
            <a:r>
              <a:rPr lang="en-US" altLang="ko-KR" dirty="0"/>
              <a:t>&gt; </a:t>
            </a:r>
            <a:br>
              <a:rPr lang="en-US" altLang="ko-KR" dirty="0"/>
            </a:br>
            <a:r>
              <a:rPr lang="ko-KR" altLang="en-US" dirty="0"/>
              <a:t>부정성의 과잉에서 긍정성의 과잉으로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D3D68-935B-4637-BA42-743065360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46529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이 시대는 사람들이 피로에서 벗어날 수 없는 </a:t>
            </a:r>
            <a:r>
              <a:rPr lang="en-US" altLang="ko-KR" dirty="0"/>
              <a:t>‘</a:t>
            </a:r>
            <a:r>
              <a:rPr lang="ko-KR" altLang="en-US" dirty="0"/>
              <a:t>피로사회</a:t>
            </a:r>
            <a:r>
              <a:rPr lang="en-US" altLang="ko-KR" dirty="0"/>
              <a:t>’</a:t>
            </a:r>
            <a:r>
              <a:rPr lang="ko-KR" altLang="en-US" dirty="0"/>
              <a:t>라는 것입니다</a:t>
            </a:r>
            <a:r>
              <a:rPr lang="en-US" altLang="ko-KR" dirty="0"/>
              <a:t>. </a:t>
            </a:r>
            <a:r>
              <a:rPr lang="ko-KR" altLang="en-US" dirty="0"/>
              <a:t>지난 세기는 면역학적 시대였다는 것이 필자인 재독 철학자 한병철의 진단인데요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 안과 밖</a:t>
            </a:r>
            <a:r>
              <a:rPr lang="en-US" altLang="ko-KR" dirty="0"/>
              <a:t>, </a:t>
            </a:r>
            <a:r>
              <a:rPr lang="ko-KR" altLang="en-US" dirty="0"/>
              <a:t>친구와 적</a:t>
            </a:r>
            <a:r>
              <a:rPr lang="en-US" altLang="ko-KR" dirty="0"/>
              <a:t>, </a:t>
            </a:r>
            <a:r>
              <a:rPr lang="ko-KR" altLang="en-US" dirty="0"/>
              <a:t>나와 남 사이에 뚜렷한 경계선이 그어진 시대였다는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냉전 시대 역시 이러한 도식을 따랐습니다</a:t>
            </a:r>
            <a:r>
              <a:rPr lang="en-US" altLang="ko-KR" dirty="0"/>
              <a:t>. </a:t>
            </a:r>
            <a:r>
              <a:rPr lang="ko-KR" altLang="en-US" dirty="0"/>
              <a:t>지난 세기의 면역학적 패러다임 자체는 철저하게 냉전의 어휘와 군사적인 장치의 영향 아래 놓여 있다고 합니다</a:t>
            </a:r>
            <a:r>
              <a:rPr lang="en-US" altLang="ko-KR" dirty="0"/>
              <a:t>. (12p)</a:t>
            </a:r>
          </a:p>
          <a:p>
            <a:r>
              <a:rPr lang="ko-KR" altLang="en-US" dirty="0"/>
              <a:t>면역학적 행동의 본질은 공격과 방어</a:t>
            </a:r>
            <a:r>
              <a:rPr lang="en-US" altLang="ko-KR" dirty="0"/>
              <a:t>. </a:t>
            </a:r>
            <a:r>
              <a:rPr lang="ko-KR" altLang="en-US" dirty="0"/>
              <a:t>아무런 위협을 주지 않는 타자도 단지 이질적이라는 이유만으로 제거의 대상이 됩니다</a:t>
            </a:r>
            <a:r>
              <a:rPr lang="en-US" altLang="ko-KR" dirty="0"/>
              <a:t>.  </a:t>
            </a:r>
            <a:r>
              <a:rPr lang="ko-KR" altLang="en-US" dirty="0"/>
              <a:t>참 정신적으로는 편한 시대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아군과 적군이 명확한 전쟁터에서는 적군에게만 총을 겨누면 되기 때문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1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2D7C3-1FE2-4A10-BD04-6452F939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4</a:t>
            </a:r>
            <a:r>
              <a:rPr lang="ko-KR" altLang="en-US"/>
              <a:t>주차 수업</a:t>
            </a:r>
            <a:br>
              <a:rPr lang="en-US" altLang="ko-KR"/>
            </a:br>
            <a:r>
              <a:rPr lang="ko-KR" altLang="en-US"/>
              <a:t>현대사회의 조건과 현대인의 정신건강 그리고 삶의 윤리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6E926-3F4C-4B73-81EF-5A52A5648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이번주는 교재를 펼치지 </a:t>
            </a:r>
            <a:r>
              <a:rPr lang="ko-KR" altLang="en-US" sz="2400" dirty="0" err="1"/>
              <a:t>않으셔도</a:t>
            </a:r>
            <a:r>
              <a:rPr lang="ko-KR" altLang="en-US" sz="2400" dirty="0"/>
              <a:t> 됩니다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지난 주에 한병철의 </a:t>
            </a:r>
            <a:r>
              <a:rPr lang="en-US" altLang="ko-KR" sz="2400" dirty="0"/>
              <a:t>&lt;</a:t>
            </a:r>
            <a:r>
              <a:rPr lang="ko-KR" altLang="en-US" sz="2400" dirty="0"/>
              <a:t>투명사회</a:t>
            </a:r>
            <a:r>
              <a:rPr lang="en-US" altLang="ko-KR" sz="2400" dirty="0"/>
              <a:t>&gt;</a:t>
            </a:r>
            <a:r>
              <a:rPr lang="ko-KR" altLang="en-US" sz="2400" dirty="0"/>
              <a:t>를 </a:t>
            </a:r>
            <a:r>
              <a:rPr lang="ko-KR" altLang="en-US" sz="2400" dirty="0" err="1"/>
              <a:t>소개시켜드렸습니다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그러면서 </a:t>
            </a:r>
            <a:r>
              <a:rPr lang="en-US" altLang="ko-KR" sz="2400" dirty="0"/>
              <a:t>&lt;</a:t>
            </a:r>
            <a:r>
              <a:rPr lang="ko-KR" altLang="en-US" sz="2400" dirty="0"/>
              <a:t>피로사회</a:t>
            </a:r>
            <a:r>
              <a:rPr lang="en-US" altLang="ko-KR" sz="2400" dirty="0"/>
              <a:t>&gt;</a:t>
            </a:r>
            <a:r>
              <a:rPr lang="ko-KR" altLang="en-US" sz="2400" dirty="0"/>
              <a:t>를 잠깐 언급했는데 오늘 </a:t>
            </a:r>
            <a:r>
              <a:rPr lang="en-US" altLang="ko-KR" sz="2400" dirty="0"/>
              <a:t>&lt;</a:t>
            </a:r>
            <a:r>
              <a:rPr lang="ko-KR" altLang="en-US" sz="2400" dirty="0"/>
              <a:t>피로사회</a:t>
            </a:r>
            <a:r>
              <a:rPr lang="en-US" altLang="ko-KR" sz="2400" dirty="0"/>
              <a:t>&gt;</a:t>
            </a:r>
            <a:r>
              <a:rPr lang="ko-KR" altLang="en-US" sz="2400" dirty="0"/>
              <a:t>를 좀 자세히 </a:t>
            </a:r>
            <a:r>
              <a:rPr lang="ko-KR" altLang="en-US" sz="2400" dirty="0" err="1"/>
              <a:t>소개드리려고</a:t>
            </a:r>
            <a:r>
              <a:rPr lang="ko-KR" altLang="en-US" sz="2400" dirty="0"/>
              <a:t> 합니다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현대인의 삶의 조건과 그로부터 가져야 하는 현대인의 삶의 윤리는 무엇인지 생각해보려고 합니다</a:t>
            </a:r>
            <a:r>
              <a:rPr lang="en-US" altLang="ko-KR" sz="2400"/>
              <a:t>. </a:t>
            </a:r>
            <a:r>
              <a:rPr lang="ko-KR" altLang="en-US" sz="240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86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9FAF7F-4309-449C-B197-CBCE8845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ko-KR" altLang="en-US" dirty="0"/>
              <a:t>전쟁터에서 복잡한 생각은 사치</a:t>
            </a:r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8711746-41E9-4F5A-BF60-AD1F0FB0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954" r="2" b="23082"/>
          <a:stretch/>
        </p:blipFill>
        <p:spPr>
          <a:xfrm>
            <a:off x="1280160" y="2190749"/>
            <a:ext cx="9628632" cy="398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21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F1FFB-F0BA-4C1C-9B6F-7B490581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엘리베이터에 모르는 </a:t>
            </a:r>
            <a:r>
              <a:rPr lang="ko-KR" altLang="en-US" dirty="0" err="1"/>
              <a:t>아저씨랑</a:t>
            </a:r>
            <a:r>
              <a:rPr lang="ko-KR" altLang="en-US" dirty="0"/>
              <a:t> 단둘이 타면 타지마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723F3-9891-4A39-8550-1A9C5D0A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타인을 두려워하는 사회 현상이 만연하다는 건 이미 이러한 시스템</a:t>
            </a:r>
            <a:r>
              <a:rPr lang="en-US" altLang="ko-KR" dirty="0"/>
              <a:t>(</a:t>
            </a:r>
            <a:r>
              <a:rPr lang="ko-KR" altLang="en-US" dirty="0"/>
              <a:t>면역학적 시스템</a:t>
            </a:r>
            <a:r>
              <a:rPr lang="en-US" altLang="ko-KR" dirty="0"/>
              <a:t>)</a:t>
            </a:r>
            <a:r>
              <a:rPr lang="ko-KR" altLang="en-US" dirty="0"/>
              <a:t>은 물러가고 있고 새로운 시스템이 오고 있는 증거라고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면역학적 시스템은 냉전시대를 조직했습니다</a:t>
            </a:r>
            <a:r>
              <a:rPr lang="en-US" altLang="ko-KR" dirty="0"/>
              <a:t>. </a:t>
            </a:r>
            <a:r>
              <a:rPr lang="ko-KR" altLang="en-US" dirty="0"/>
              <a:t>면역학적 시스템은 신자유주의의 출현과 더불어 모르는 사이에 서서히 저물어가고 있는 것이죠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면역학적 패러다임은 세계화 과정과 양립하기 어렵습니다</a:t>
            </a:r>
            <a:r>
              <a:rPr lang="en-US" altLang="ko-KR" dirty="0"/>
              <a:t>. </a:t>
            </a:r>
            <a:r>
              <a:rPr lang="ko-KR" altLang="en-US" dirty="0"/>
              <a:t>면역 반응을 촉발하는 이질성은 탈경계과정에서 걸림돌이 될 뿐이예요</a:t>
            </a:r>
            <a:r>
              <a:rPr lang="en-US" altLang="ko-KR" dirty="0"/>
              <a:t>. </a:t>
            </a:r>
            <a:r>
              <a:rPr lang="ko-KR" altLang="en-US" dirty="0"/>
              <a:t>전세계인이 </a:t>
            </a:r>
            <a:r>
              <a:rPr lang="ko-KR" altLang="en-US" dirty="0" err="1"/>
              <a:t>빅맥과</a:t>
            </a:r>
            <a:r>
              <a:rPr lang="ko-KR" altLang="en-US" dirty="0"/>
              <a:t> 코카콜라</a:t>
            </a:r>
            <a:r>
              <a:rPr lang="en-US" altLang="ko-KR" dirty="0"/>
              <a:t>, </a:t>
            </a:r>
            <a:r>
              <a:rPr lang="ko-KR" altLang="en-US" dirty="0"/>
              <a:t>스타벅스로 입맛의 이질성을 극복했습니다</a:t>
            </a:r>
            <a:r>
              <a:rPr lang="en-US" altLang="ko-KR" dirty="0"/>
              <a:t>. </a:t>
            </a:r>
            <a:r>
              <a:rPr lang="ko-KR" altLang="en-US" dirty="0"/>
              <a:t>그 틈으로 다국적 기업과 자본은 전세계를 장악했습니다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4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8293E-4540-41C4-A8B4-8F8F6BCB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세계의 긍정화 패러다임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예방주사의 원리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38B84-3B6B-4ED6-8256-1DB166FB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예방주사의 원리는 나를 죽이는 세균을 내 안에 받아들여 내 것으로 만드는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예방주사를 맞으면 다음에 그 균이 내 몸에 찾아와도 내 몸은 그 균에 대해 저항</a:t>
            </a:r>
            <a:r>
              <a:rPr lang="en-US" altLang="ko-KR" dirty="0"/>
              <a:t>(</a:t>
            </a:r>
            <a:r>
              <a:rPr lang="ko-KR" altLang="en-US" dirty="0"/>
              <a:t>면역</a:t>
            </a:r>
            <a:r>
              <a:rPr lang="en-US" altLang="ko-KR" dirty="0"/>
              <a:t>)</a:t>
            </a:r>
            <a:r>
              <a:rPr lang="ko-KR" altLang="en-US" dirty="0"/>
              <a:t>성을 이미 키웠기 때문에 병에 걸리지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다시 말해 긍정성을 갖는다는 것이죠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세계의 긍정화는 새로운 형태의 폭력을 낳습니다</a:t>
            </a:r>
            <a:r>
              <a:rPr lang="en-US" altLang="ko-KR" dirty="0"/>
              <a:t>. </a:t>
            </a:r>
            <a:r>
              <a:rPr lang="ko-KR" altLang="en-US" dirty="0"/>
              <a:t>새로운 폭력은 면역학적 타자에서 나오는 것이 아니라 시스템 자체에 내재하는 것이며 바로 그러한 이유 때문에 면역 저항을 유발하지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다시 말해서 내가 좋아서 한다고 생각하는 거예요</a:t>
            </a:r>
            <a:r>
              <a:rPr lang="en-US" altLang="ko-KR" dirty="0"/>
              <a:t>. </a:t>
            </a:r>
            <a:r>
              <a:rPr lang="ko-KR" altLang="en-US" dirty="0"/>
              <a:t>그런데 그 일이 나를 망치는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28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1280B-AC87-496A-A154-9638A193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내가 좋아서 자격증 </a:t>
            </a:r>
            <a:r>
              <a:rPr lang="en-US" altLang="ko-KR" dirty="0"/>
              <a:t>10</a:t>
            </a:r>
            <a:r>
              <a:rPr lang="ko-KR" altLang="en-US" dirty="0"/>
              <a:t>개 따는데 그것 때문에 </a:t>
            </a:r>
            <a:br>
              <a:rPr lang="en-US" altLang="ko-KR" dirty="0"/>
            </a:br>
            <a:r>
              <a:rPr lang="ko-KR" altLang="en-US" dirty="0"/>
              <a:t>내 몸이 망가져요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04C44-3119-4CF7-B534-06E8DE98A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42946"/>
          </a:xfrm>
        </p:spPr>
        <p:txBody>
          <a:bodyPr/>
          <a:lstStyle/>
          <a:p>
            <a:r>
              <a:rPr lang="ko-KR" altLang="en-US" dirty="0"/>
              <a:t>내가 좋아서 자격증을 </a:t>
            </a:r>
            <a:r>
              <a:rPr lang="en-US" altLang="ko-KR" dirty="0"/>
              <a:t>10</a:t>
            </a:r>
            <a:r>
              <a:rPr lang="ko-KR" altLang="en-US" dirty="0"/>
              <a:t>개 따는데 그것 때문에 놀지를 못해요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이런 걸 내재적 폭력성이라고 합니다</a:t>
            </a:r>
            <a:r>
              <a:rPr lang="en-US" altLang="ko-KR" dirty="0"/>
              <a:t>.  </a:t>
            </a:r>
            <a:r>
              <a:rPr lang="ko-KR" altLang="en-US" dirty="0"/>
              <a:t>현대인들의 피로는 바로 여기에서 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누가 시켜서 피로하고 힘든 게 아니라 내가 나를 다그쳐서 힘든 것이지요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신자유주의의 시스템이 나를 그렇게 만드는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쉬지 못하고 놀지못하면서 열심히 산 당신은 지쳐갑니다</a:t>
            </a:r>
            <a:r>
              <a:rPr lang="en-US" altLang="ko-KR" dirty="0"/>
              <a:t>. </a:t>
            </a:r>
            <a:r>
              <a:rPr lang="ko-KR" altLang="en-US" dirty="0"/>
              <a:t>에너지를 몽땅 다 써버리고는 더 이상 쓸 에너지가 없는 번 아웃</a:t>
            </a:r>
            <a:r>
              <a:rPr lang="en-US" altLang="ko-KR" dirty="0"/>
              <a:t>(burn out) </a:t>
            </a:r>
            <a:r>
              <a:rPr lang="ko-KR" altLang="en-US" dirty="0"/>
              <a:t>상태에 빠지고는 우울증에 걸립니다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8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72B1D-3AAA-48FE-B2AD-0D1D93A4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2305878"/>
            <a:ext cx="2727813" cy="40154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우울증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br>
              <a:rPr lang="en-US" altLang="ko-KR" dirty="0">
                <a:solidFill>
                  <a:schemeClr val="tx2"/>
                </a:solidFill>
              </a:rPr>
            </a:br>
            <a:r>
              <a:rPr lang="ko-KR" altLang="en-US" dirty="0">
                <a:solidFill>
                  <a:schemeClr val="tx2"/>
                </a:solidFill>
              </a:rPr>
              <a:t>소진증후군은 </a:t>
            </a:r>
            <a:br>
              <a:rPr lang="en-US" altLang="ko-KR" dirty="0">
                <a:solidFill>
                  <a:schemeClr val="tx2"/>
                </a:solidFill>
              </a:rPr>
            </a:br>
            <a:r>
              <a:rPr lang="ko-KR" altLang="en-US" dirty="0">
                <a:solidFill>
                  <a:schemeClr val="tx2"/>
                </a:solidFill>
              </a:rPr>
              <a:t>긍정성 과잉의 징후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649A1-0521-4775-BECC-D3249F91D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2464904"/>
            <a:ext cx="6034827" cy="3691638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모두 타버린 다음엔 아무것도 할 힘이 남아 있지 않습니다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 모든 이름이 바로 피로사회를 대변하는 증후들입니다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성과사회는 우울증환자와 낙오자를 만들어냅니다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1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9DCD5-DC27-4D66-8EEE-B11EB807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규율사회의 피안에서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035E1-25B8-4748-9250-FACD6D83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1522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자본주의 사회의 주체는 성과주의에서 절대 벗어나지 못하고 우울증에 걸리고 있으며 일부의 사람들은 자신이 왜 우울한지도 미쳐 알지 못한 채 자살로 생을 마감하는 것이 현실입니다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월급을 받던 시절의 노동자는 월단위로 자신의 삶을 설계했습니다</a:t>
            </a:r>
            <a:r>
              <a:rPr lang="en-US" altLang="ko-KR" dirty="0"/>
              <a:t>. </a:t>
            </a:r>
            <a:r>
              <a:rPr lang="ko-KR" altLang="en-US" dirty="0"/>
              <a:t>그러나 신자유주의 사회의 노동자는 주급</a:t>
            </a:r>
            <a:r>
              <a:rPr lang="en-US" altLang="ko-KR" dirty="0"/>
              <a:t>, </a:t>
            </a:r>
            <a:r>
              <a:rPr lang="ko-KR" altLang="en-US" dirty="0"/>
              <a:t>시급을 받으며 자신의 삶을 설계합니다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어디까지 확장될지 알 수 없는 신자유주의 시대를 살아가는 노동자들은 분단위로 자신의 노동력을 뽑아내며 허덕이고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분급</a:t>
            </a:r>
            <a:r>
              <a:rPr lang="en-US" altLang="ko-KR" dirty="0"/>
              <a:t>’</a:t>
            </a:r>
            <a:r>
              <a:rPr lang="ko-KR" altLang="en-US" dirty="0"/>
              <a:t>이라는 자본주의의 착취 시스템에서 노동자는 현실을 직시하기 보다는 삶을 외면하고 포기하고 싶을 수밖에 없지 않을까요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2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27973" y="2120347"/>
            <a:ext cx="5596406" cy="34588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>
                <a:solidFill>
                  <a:schemeClr val="tx2"/>
                </a:solidFill>
              </a:rPr>
              <a:t>분단위로 자신의 노동시간을 계산해 급여를 받는다면 마음 편하게 일을 할 수 있을까요</a:t>
            </a:r>
            <a:r>
              <a:rPr lang="en-US" altLang="ko-KR" sz="3200" dirty="0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10242" name="Picture 2" descr="C:\Users\지은\Pictures\웹진\분급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" r="1310"/>
          <a:stretch/>
        </p:blipFill>
        <p:spPr bwMode="auto">
          <a:xfrm>
            <a:off x="1224631" y="1985026"/>
            <a:ext cx="3160917" cy="46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4EAD-2C29-461D-BB3B-C5F23F0D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긍정사회는 복종적 주체가 아니라 성과주체의 세상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25919-BA79-4C4F-B4E5-025C865AC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규율사회의 복종적 주체는 시키면 </a:t>
            </a:r>
            <a:r>
              <a:rPr lang="ko-KR" altLang="en-US" dirty="0" err="1"/>
              <a:t>행위하는</a:t>
            </a:r>
            <a:r>
              <a:rPr lang="ko-KR" altLang="en-US" dirty="0"/>
              <a:t> 주체입니다</a:t>
            </a:r>
            <a:r>
              <a:rPr lang="en-US" altLang="ko-KR" dirty="0"/>
              <a:t>. </a:t>
            </a:r>
            <a:r>
              <a:rPr lang="ko-KR" altLang="en-US" dirty="0"/>
              <a:t>그것이 신자유주의 이전의 주체</a:t>
            </a:r>
            <a:r>
              <a:rPr lang="en-US" altLang="ko-KR" dirty="0"/>
              <a:t>. </a:t>
            </a:r>
            <a:r>
              <a:rPr lang="ko-KR" altLang="en-US" dirty="0"/>
              <a:t>따라서 명령과 복종으로 패러다임이 이루어집니다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성과사회의 성과주체는 시키기 전에 자기주도적으로 </a:t>
            </a:r>
            <a:r>
              <a:rPr lang="ko-KR" altLang="en-US" dirty="0" err="1"/>
              <a:t>행위하는</a:t>
            </a:r>
            <a:r>
              <a:rPr lang="ko-KR" altLang="en-US" dirty="0"/>
              <a:t> 주체입니다</a:t>
            </a:r>
            <a:r>
              <a:rPr lang="en-US" altLang="ko-KR" dirty="0"/>
              <a:t>.  </a:t>
            </a:r>
            <a:r>
              <a:rPr lang="ko-KR" altLang="en-US" dirty="0"/>
              <a:t>따라서 칭찬과 긍정이 주된 패러다임입니다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자기주도학습으로 공부를 해온 여러분은 이미 </a:t>
            </a:r>
            <a:r>
              <a:rPr lang="ko-KR" altLang="en-US" dirty="0" err="1"/>
              <a:t>성과주체들입니다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복종적 주체보다 성과주체가 훨씬 생산성 측면에서도 우월합니다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7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FC950-8B66-4B72-86E3-AAC9071C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이렇게 힘들게 살면 행복할까요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깊은 심심함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F842D-045C-4789-B4F6-BC99E392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멀티테스킹</a:t>
            </a:r>
            <a:endParaRPr lang="en-US" altLang="ko-KR" dirty="0"/>
          </a:p>
          <a:p>
            <a:r>
              <a:rPr lang="ko-KR" altLang="en-US" dirty="0"/>
              <a:t>사바나의 초원에서 </a:t>
            </a:r>
            <a:r>
              <a:rPr lang="ko-KR" altLang="en-US" dirty="0" err="1"/>
              <a:t>멀티테스킹을</a:t>
            </a:r>
            <a:r>
              <a:rPr lang="ko-KR" altLang="en-US" dirty="0"/>
              <a:t> 하며 사는 동물은 사자일까요</a:t>
            </a:r>
            <a:r>
              <a:rPr lang="en-US" altLang="ko-KR" dirty="0"/>
              <a:t>? </a:t>
            </a:r>
            <a:r>
              <a:rPr lang="ko-KR" altLang="en-US" dirty="0"/>
              <a:t>얼룩말일까요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인간의 위대한 능력은 사색에서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사색</a:t>
            </a:r>
            <a:r>
              <a:rPr lang="en-US" altLang="ko-KR" dirty="0"/>
              <a:t>, </a:t>
            </a:r>
            <a:r>
              <a:rPr lang="ko-KR" altLang="en-US" dirty="0" err="1"/>
              <a:t>멍때리기</a:t>
            </a:r>
            <a:r>
              <a:rPr lang="en-US" altLang="ko-KR" dirty="0"/>
              <a:t>, </a:t>
            </a:r>
            <a:r>
              <a:rPr lang="ko-KR" altLang="en-US" dirty="0"/>
              <a:t>휴식</a:t>
            </a:r>
            <a:r>
              <a:rPr lang="en-US" altLang="ko-KR" dirty="0"/>
              <a:t>, </a:t>
            </a:r>
            <a:r>
              <a:rPr lang="ko-KR" altLang="en-US" dirty="0"/>
              <a:t>명상</a:t>
            </a:r>
            <a:r>
              <a:rPr lang="en-US" altLang="ko-KR" dirty="0"/>
              <a:t>………….</a:t>
            </a:r>
          </a:p>
          <a:p>
            <a:r>
              <a:rPr lang="ko-KR" altLang="en-US" dirty="0"/>
              <a:t>깊은 심심함을 가질 때</a:t>
            </a:r>
            <a:r>
              <a:rPr lang="en-US" altLang="ko-KR" dirty="0"/>
              <a:t>, </a:t>
            </a:r>
            <a:r>
              <a:rPr lang="ko-KR" altLang="en-US" dirty="0"/>
              <a:t>그저 조용히 자신과 자연을 응시할 때</a:t>
            </a:r>
            <a:r>
              <a:rPr lang="en-US" altLang="ko-KR" dirty="0"/>
              <a:t>, </a:t>
            </a:r>
            <a:r>
              <a:rPr lang="ko-KR" altLang="en-US" dirty="0"/>
              <a:t>인간은 인간일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6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동물의 왕국 사바나의 초식동물은 </a:t>
            </a:r>
            <a:br>
              <a:rPr lang="en-US" altLang="ko-KR" sz="2400" dirty="0"/>
            </a:br>
            <a:r>
              <a:rPr lang="ko-KR" altLang="en-US" sz="2400" dirty="0" err="1"/>
              <a:t>멀티테스킹의</a:t>
            </a:r>
            <a:r>
              <a:rPr lang="ko-KR" altLang="en-US" sz="2400" dirty="0"/>
              <a:t> 최강자가 아니면 살기 어렵다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38" y="2562199"/>
            <a:ext cx="3487987" cy="3456384"/>
          </a:xfr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68" y="2562199"/>
            <a:ext cx="3639603" cy="3384376"/>
          </a:xfrm>
        </p:spPr>
      </p:pic>
    </p:spTree>
    <p:extLst>
      <p:ext uri="{BB962C8B-B14F-4D97-AF65-F5344CB8AC3E}">
        <p14:creationId xmlns:p14="http://schemas.microsoft.com/office/powerpoint/2010/main" val="345760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9602F-2826-4ABA-8085-DA1F376D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cap="none">
                <a:cs typeface="+mn-cs"/>
              </a:rPr>
              <a:t>1) </a:t>
            </a:r>
            <a:r>
              <a:rPr lang="ko-KR" altLang="en-US" cap="none">
                <a:cs typeface="+mn-cs"/>
              </a:rPr>
              <a:t>현대사회를 살고 있는 현대인으로서 나 살펴보기</a:t>
            </a:r>
            <a:br>
              <a:rPr lang="en-US" altLang="ko-KR" cap="none">
                <a:cs typeface="+mn-cs"/>
              </a:rPr>
            </a:br>
            <a:r>
              <a:rPr lang="en-US" altLang="ko-KR" cap="none">
                <a:cs typeface="+mn-cs"/>
              </a:rPr>
              <a:t> -- </a:t>
            </a:r>
            <a:r>
              <a:rPr lang="ko-KR" altLang="en-US" cap="none">
                <a:cs typeface="+mn-cs"/>
              </a:rPr>
              <a:t>피로 사회와 현대인</a:t>
            </a:r>
            <a:endParaRPr lang="ko-KR" alt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B38D8E5-8F53-4D79-A422-DC6391B322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538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01E3E-A19C-4F1D-BA4A-60B4B101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겨울왕국</a:t>
            </a:r>
            <a:r>
              <a:rPr lang="en-US" altLang="ko-KR" dirty="0"/>
              <a:t>&gt;</a:t>
            </a:r>
            <a:r>
              <a:rPr lang="ko-KR" altLang="en-US" dirty="0"/>
              <a:t>의 결론과 피로사회 이후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00AA1-83F7-4AE4-B361-DD64A553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매일 </a:t>
            </a:r>
            <a:r>
              <a:rPr lang="ko-KR" altLang="en-US" dirty="0" err="1"/>
              <a:t>멍때리고</a:t>
            </a:r>
            <a:r>
              <a:rPr lang="ko-KR" altLang="en-US" dirty="0"/>
              <a:t> 있으면 </a:t>
            </a:r>
            <a:r>
              <a:rPr lang="ko-KR" altLang="en-US" dirty="0" err="1"/>
              <a:t>죽이나오나</a:t>
            </a:r>
            <a:r>
              <a:rPr lang="ko-KR" altLang="en-US" dirty="0"/>
              <a:t> </a:t>
            </a:r>
            <a:r>
              <a:rPr lang="ko-KR" altLang="en-US" dirty="0" err="1"/>
              <a:t>밥이나오나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반박하고 싶으시죠</a:t>
            </a:r>
            <a:r>
              <a:rPr lang="en-US" altLang="ko-KR" dirty="0"/>
              <a:t>? </a:t>
            </a:r>
            <a:r>
              <a:rPr lang="ko-KR" altLang="en-US" dirty="0" err="1"/>
              <a:t>ㅎㅎ</a:t>
            </a:r>
            <a:endParaRPr lang="en-US" altLang="ko-KR" dirty="0"/>
          </a:p>
          <a:p>
            <a:r>
              <a:rPr lang="ko-KR" altLang="en-US" dirty="0"/>
              <a:t>한병철은 </a:t>
            </a:r>
            <a:r>
              <a:rPr lang="ko-KR" altLang="en-US" dirty="0" err="1"/>
              <a:t>한트케의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피로에 대한 시론</a:t>
            </a:r>
            <a:r>
              <a:rPr lang="en-US" altLang="ko-KR" dirty="0"/>
              <a:t>&gt;</a:t>
            </a:r>
            <a:r>
              <a:rPr lang="ko-KR" altLang="en-US" dirty="0"/>
              <a:t>을 인용하여 피로의 종류를 구분합니다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 우리에게 필요한 피로가 있고 버려야할 피로가 있다는 것이지요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성과사회의 피로는 사람들을 </a:t>
            </a:r>
            <a:r>
              <a:rPr lang="ko-KR" altLang="en-US" dirty="0" err="1"/>
              <a:t>개별화시키고</a:t>
            </a:r>
            <a:r>
              <a:rPr lang="ko-KR" altLang="en-US" dirty="0"/>
              <a:t> 고립시키는 고독한 피로라고 철학자는 이야기합니다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한트케에</a:t>
            </a:r>
            <a:r>
              <a:rPr lang="ko-KR" altLang="en-US" dirty="0"/>
              <a:t> 의하면 이것은 </a:t>
            </a:r>
            <a:r>
              <a:rPr lang="en-US" altLang="ko-KR" dirty="0"/>
              <a:t>‘</a:t>
            </a:r>
            <a:r>
              <a:rPr lang="ko-KR" altLang="en-US" dirty="0"/>
              <a:t>분열적인 피로</a:t>
            </a:r>
            <a:r>
              <a:rPr lang="en-US" altLang="ko-KR" dirty="0"/>
              <a:t>’(66p)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4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84333-EFB5-4AEA-B03B-0714CB20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분열적인 피로와 화해시키는 피로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A76D0-286B-4A53-92BA-77CA8991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82703"/>
          </a:xfrm>
        </p:spPr>
        <p:txBody>
          <a:bodyPr/>
          <a:lstStyle/>
          <a:p>
            <a:r>
              <a:rPr lang="ko-KR" altLang="en-US" dirty="0"/>
              <a:t>분열적인 피로는 서로에게 </a:t>
            </a:r>
            <a:r>
              <a:rPr lang="en-US" altLang="ko-KR" dirty="0"/>
              <a:t>‘</a:t>
            </a:r>
            <a:r>
              <a:rPr lang="ko-KR" altLang="en-US" dirty="0" err="1"/>
              <a:t>지쳤어</a:t>
            </a:r>
            <a:r>
              <a:rPr lang="en-US" altLang="ko-KR" dirty="0"/>
              <a:t>’</a:t>
            </a:r>
            <a:r>
              <a:rPr lang="ko-KR" altLang="en-US" dirty="0"/>
              <a:t>라고 말할 수 없어요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말할 힘조차 없는 상태</a:t>
            </a:r>
            <a:r>
              <a:rPr lang="en-US" altLang="ko-KR" dirty="0"/>
              <a:t>, </a:t>
            </a:r>
            <a:r>
              <a:rPr lang="ko-KR" altLang="en-US" dirty="0"/>
              <a:t>말할 수 있는 능력과 영혼이 다 타서 사라진 상태의 분열적인 피로는 우리에게 폭력입니다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겨울왕국</a:t>
            </a:r>
            <a:r>
              <a:rPr lang="en-US" altLang="ko-KR" dirty="0"/>
              <a:t>&gt;</a:t>
            </a:r>
            <a:r>
              <a:rPr lang="ko-KR" altLang="en-US" dirty="0"/>
              <a:t>의 </a:t>
            </a:r>
            <a:r>
              <a:rPr lang="ko-KR" altLang="en-US" dirty="0" err="1"/>
              <a:t>엘사가</a:t>
            </a:r>
            <a:r>
              <a:rPr lang="ko-KR" altLang="en-US" dirty="0"/>
              <a:t> 느꼈던 피로</a:t>
            </a:r>
            <a:r>
              <a:rPr lang="en-US" altLang="ko-KR" dirty="0"/>
              <a:t>, </a:t>
            </a:r>
            <a:r>
              <a:rPr lang="ko-KR" altLang="en-US" dirty="0"/>
              <a:t>현대인이 느끼는 피로가 분열적인 </a:t>
            </a:r>
            <a:r>
              <a:rPr lang="ko-KR" altLang="en-US" dirty="0" err="1"/>
              <a:t>피로겠죠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그에 비해 접근을 허락하는 피로</a:t>
            </a:r>
            <a:r>
              <a:rPr lang="en-US" altLang="ko-KR" dirty="0"/>
              <a:t>,  </a:t>
            </a:r>
            <a:r>
              <a:rPr lang="ko-KR" altLang="en-US" dirty="0"/>
              <a:t>만져지고 또 스스로 만질 수 있는 상태를 실현하는 피로는 화해시키는 피로이고 공동체의 피로이고 건전한 피로</a:t>
            </a:r>
            <a:r>
              <a:rPr lang="en-US" altLang="ko-KR" dirty="0"/>
              <a:t>, </a:t>
            </a:r>
            <a:r>
              <a:rPr lang="ko-KR" altLang="en-US" dirty="0"/>
              <a:t>근본적인 피로입니다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1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56503-6252-477F-BC93-EB2076F8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근본적인 피로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0A010-F28B-46E1-8BA1-74778A98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근본적인 피로는 모든 감각이 지쳐 빠져 있는 상태가 아니라 오히려 피로 속에서 특별한 시각이 깨어난 상태입니다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피로는 완전히 다른 종류의 주의집중을 가능하게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모든 형식은 느리고</a:t>
            </a:r>
            <a:r>
              <a:rPr lang="en-US" altLang="ko-KR" dirty="0"/>
              <a:t>, </a:t>
            </a:r>
            <a:r>
              <a:rPr lang="ko-KR" altLang="en-US" dirty="0"/>
              <a:t>모든 형식은 우회이다</a:t>
            </a:r>
            <a:r>
              <a:rPr lang="en-US" altLang="ko-KR" dirty="0"/>
              <a:t>. </a:t>
            </a:r>
            <a:r>
              <a:rPr lang="ko-KR" altLang="en-US" dirty="0"/>
              <a:t>효율성과 가속화의 경제학은 형식의 소멸을 가져온다</a:t>
            </a:r>
            <a:r>
              <a:rPr lang="en-US" altLang="ko-KR" dirty="0"/>
              <a:t>. </a:t>
            </a:r>
            <a:r>
              <a:rPr lang="ko-KR" altLang="en-US" dirty="0" err="1"/>
              <a:t>한트케는</a:t>
            </a:r>
            <a:r>
              <a:rPr lang="ko-KR" altLang="en-US" dirty="0"/>
              <a:t> 깊은 피로를 치유의 형식</a:t>
            </a:r>
            <a:r>
              <a:rPr lang="en-US" altLang="ko-KR" dirty="0"/>
              <a:t>, </a:t>
            </a:r>
            <a:r>
              <a:rPr lang="ko-KR" altLang="en-US" dirty="0"/>
              <a:t>더 나아가서 회춘의 형식으로 승격시킨다</a:t>
            </a:r>
            <a:r>
              <a:rPr lang="en-US" altLang="ko-KR" dirty="0"/>
              <a:t>.(69p)</a:t>
            </a:r>
          </a:p>
          <a:p>
            <a:r>
              <a:rPr lang="ko-KR" altLang="en-US" dirty="0"/>
              <a:t>도대체 그것이 무엇일까요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09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E841F-2807-4B32-B33C-37401A0B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놀이에 열중하다 보면 시간 가는 줄 모릅니다</a:t>
            </a:r>
            <a:br>
              <a:rPr lang="en-US" altLang="ko-KR" dirty="0"/>
            </a:br>
            <a:r>
              <a:rPr lang="ko-KR" altLang="en-US" dirty="0"/>
              <a:t>피곤하지만 즐겁죠</a:t>
            </a:r>
            <a:r>
              <a:rPr lang="en-US" altLang="ko-KR" dirty="0"/>
              <a:t>^^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2782FA9-3984-4E70-B954-FB2188F76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336" y="2548349"/>
            <a:ext cx="5892091" cy="33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D3BF8-985F-424E-AB53-9C02D181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근본적 피로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공동체 속에서 놀이하듯 움직이는 인간들이 느끼는 피로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920A7-F6AE-4F15-BAB2-F4451D2CD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28477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요즘 아이들은 정말 밖에서 지치도록 놀아본 적이 별로 없어요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40</a:t>
            </a:r>
            <a:r>
              <a:rPr lang="ko-KR" altLang="en-US" dirty="0"/>
              <a:t>대 이상 성인들은 누구나 어릴 적 밖에서 많이 놀았습니다</a:t>
            </a:r>
            <a:r>
              <a:rPr lang="en-US" altLang="ko-KR" dirty="0"/>
              <a:t>. </a:t>
            </a:r>
            <a:r>
              <a:rPr lang="ko-KR" altLang="en-US" dirty="0"/>
              <a:t>이들에겐 어릴 적 학원이라는 것 자체가 별로 없었습니다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학교 가기 전의 유아들은 정말 하루가 길었고</a:t>
            </a:r>
            <a:r>
              <a:rPr lang="en-US" altLang="ko-KR" dirty="0"/>
              <a:t>, </a:t>
            </a:r>
            <a:r>
              <a:rPr lang="ko-KR" altLang="en-US" dirty="0"/>
              <a:t>초등학생들은 숙제 마치고 질리도록 동네를 누비며 놀았어요</a:t>
            </a:r>
            <a:r>
              <a:rPr lang="en-US" altLang="ko-KR" dirty="0"/>
              <a:t>. </a:t>
            </a:r>
            <a:r>
              <a:rPr lang="ko-KR" altLang="en-US" dirty="0"/>
              <a:t>사실 떼로 몰려 다니며 놀 때는 누구와 함께 놀아야 하는지에 대해 생각이 없었던 것 같아요</a:t>
            </a:r>
            <a:r>
              <a:rPr lang="en-US" altLang="ko-KR" dirty="0"/>
              <a:t>. </a:t>
            </a:r>
            <a:r>
              <a:rPr lang="ko-KR" altLang="en-US" dirty="0"/>
              <a:t>그저 함께 놀이에 참가해 있고 내가 그 놀이에 빠져 있을 뿐이었죠</a:t>
            </a:r>
            <a:r>
              <a:rPr lang="en-US" altLang="ko-KR" dirty="0"/>
              <a:t>. </a:t>
            </a:r>
            <a:r>
              <a:rPr lang="ko-KR" altLang="en-US" dirty="0"/>
              <a:t>그래서 절친</a:t>
            </a:r>
            <a:r>
              <a:rPr lang="en-US" altLang="ko-KR" dirty="0"/>
              <a:t>, </a:t>
            </a:r>
            <a:r>
              <a:rPr lang="ko-KR" altLang="en-US" dirty="0"/>
              <a:t>왕따 그런 걸 생각할 겨를이 </a:t>
            </a:r>
            <a:r>
              <a:rPr lang="ko-KR" altLang="en-US" dirty="0" err="1"/>
              <a:t>없었나봐요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함께 어깨를 맞대고 놀면 친해져요</a:t>
            </a:r>
            <a:r>
              <a:rPr lang="en-US" altLang="ko-KR" dirty="0"/>
              <a:t>. ‘</a:t>
            </a:r>
            <a:r>
              <a:rPr lang="ko-KR" altLang="en-US" dirty="0"/>
              <a:t>소속이나 친족관계에 의존하지 않는 공동체의 가능성</a:t>
            </a:r>
            <a:r>
              <a:rPr lang="en-US" altLang="ko-KR" dirty="0"/>
              <a:t>’</a:t>
            </a:r>
            <a:r>
              <a:rPr lang="ko-KR" altLang="en-US" dirty="0"/>
              <a:t>을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04F49-FCF8-4624-BE97-B21BDDC6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누구나 와서 즐길 수 있는 오순절</a:t>
            </a:r>
            <a:br>
              <a:rPr lang="en-US" altLang="ko-KR" dirty="0"/>
            </a:br>
            <a:r>
              <a:rPr lang="ko-KR" altLang="en-US" dirty="0"/>
              <a:t>누구나 와서 즐길 수 있는 광장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31BE8C-215A-4A35-B475-878B94B5D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한병철은 </a:t>
            </a:r>
            <a:r>
              <a:rPr lang="en-US" altLang="ko-KR" dirty="0"/>
              <a:t>&lt;</a:t>
            </a:r>
            <a:r>
              <a:rPr lang="ko-KR" altLang="en-US" dirty="0"/>
              <a:t>피로사회</a:t>
            </a:r>
            <a:r>
              <a:rPr lang="en-US" altLang="ko-KR" dirty="0"/>
              <a:t>&gt;</a:t>
            </a:r>
            <a:r>
              <a:rPr lang="ko-KR" altLang="en-US" dirty="0"/>
              <a:t>에서 오순절의 모임과 같은 모임을 제안합니다</a:t>
            </a:r>
            <a:r>
              <a:rPr lang="en-US" altLang="ko-KR" dirty="0"/>
              <a:t>. </a:t>
            </a:r>
            <a:r>
              <a:rPr lang="ko-KR" altLang="en-US" dirty="0"/>
              <a:t>오순절이란 기독교적 의미에서 보듯이 유월절 이후 </a:t>
            </a:r>
            <a:r>
              <a:rPr lang="en-US" altLang="ko-KR" dirty="0"/>
              <a:t>50</a:t>
            </a:r>
            <a:r>
              <a:rPr lang="ko-KR" altLang="en-US" dirty="0"/>
              <a:t>일이 지나 그 해의 첫 수확</a:t>
            </a:r>
            <a:r>
              <a:rPr lang="en-US" altLang="ko-KR" dirty="0"/>
              <a:t>(</a:t>
            </a:r>
            <a:r>
              <a:rPr lang="ko-KR" altLang="en-US" dirty="0"/>
              <a:t>보리</a:t>
            </a:r>
            <a:r>
              <a:rPr lang="en-US" altLang="ko-KR" dirty="0"/>
              <a:t>)</a:t>
            </a:r>
            <a:r>
              <a:rPr lang="ko-KR" altLang="en-US" dirty="0"/>
              <a:t>을 감사하는 모임입니다</a:t>
            </a:r>
            <a:r>
              <a:rPr lang="en-US" altLang="ko-KR" dirty="0"/>
              <a:t>. </a:t>
            </a:r>
            <a:r>
              <a:rPr lang="ko-KR" altLang="en-US" dirty="0"/>
              <a:t>성경에는 손님이든 </a:t>
            </a:r>
            <a:r>
              <a:rPr lang="ko-KR" altLang="en-US" dirty="0" err="1"/>
              <a:t>고아든</a:t>
            </a:r>
            <a:r>
              <a:rPr lang="ko-KR" altLang="en-US" dirty="0"/>
              <a:t> </a:t>
            </a:r>
            <a:r>
              <a:rPr lang="ko-KR" altLang="en-US" dirty="0" err="1"/>
              <a:t>과부든</a:t>
            </a:r>
            <a:r>
              <a:rPr lang="ko-KR" altLang="en-US" dirty="0"/>
              <a:t> 모두 오순절을 기리며 축하하라</a:t>
            </a:r>
            <a:r>
              <a:rPr lang="en-US" altLang="ko-KR" dirty="0"/>
              <a:t>(</a:t>
            </a:r>
            <a:r>
              <a:rPr lang="ko-KR" altLang="en-US" dirty="0"/>
              <a:t>신명기 </a:t>
            </a:r>
            <a:r>
              <a:rPr lang="en-US" altLang="ko-KR" dirty="0"/>
              <a:t>16</a:t>
            </a:r>
            <a:r>
              <a:rPr lang="ko-KR" altLang="en-US" dirty="0"/>
              <a:t>장 </a:t>
            </a:r>
            <a:r>
              <a:rPr lang="en-US" altLang="ko-KR" dirty="0"/>
              <a:t>11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  <a:r>
              <a:rPr lang="ko-KR" altLang="en-US" dirty="0"/>
              <a:t>고 되어있습니다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엘사와</a:t>
            </a:r>
            <a:r>
              <a:rPr lang="ko-KR" altLang="en-US" dirty="0"/>
              <a:t> 안나의 왕국엔 다시 여름이 찾아왔습니다</a:t>
            </a:r>
            <a:r>
              <a:rPr lang="en-US" altLang="ko-KR" dirty="0"/>
              <a:t>. </a:t>
            </a:r>
            <a:r>
              <a:rPr lang="ko-KR" altLang="en-US" dirty="0" err="1"/>
              <a:t>엘사는</a:t>
            </a:r>
            <a:r>
              <a:rPr lang="ko-KR" altLang="en-US" dirty="0"/>
              <a:t> 당당히 마법으로 광장에 스케이트장을 만들어 누구든 와서 즐길 수 있게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함께 놀이하고 즐기는 공동체 속에서 사람들은 한껏 피로를 즐길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1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err="1"/>
              <a:t>우분투</a:t>
            </a:r>
            <a:r>
              <a:rPr lang="en-US" altLang="ko-KR" sz="2400" dirty="0"/>
              <a:t>(UBUNTU) : </a:t>
            </a:r>
            <a:r>
              <a:rPr lang="ko-KR" altLang="en-US" sz="2400" dirty="0"/>
              <a:t>아프리카어로 </a:t>
            </a:r>
            <a:br>
              <a:rPr lang="en-US" altLang="ko-KR" sz="2400" dirty="0"/>
            </a:br>
            <a:r>
              <a:rPr lang="en-US" altLang="ko-KR" sz="2400" dirty="0"/>
              <a:t>‘</a:t>
            </a:r>
            <a:r>
              <a:rPr lang="ko-KR" altLang="en-US" sz="2400" dirty="0"/>
              <a:t>우리가 함께 있기에 내가 있다</a:t>
            </a:r>
            <a:r>
              <a:rPr lang="en-US" altLang="ko-KR" sz="2400" dirty="0"/>
              <a:t>’</a:t>
            </a:r>
            <a:br>
              <a:rPr lang="en-US" altLang="ko-KR" sz="2400" dirty="0"/>
            </a:br>
            <a:r>
              <a:rPr lang="ko-KR" altLang="en-US" sz="2400" dirty="0"/>
              <a:t>결코 혼자 행복할 수 없다는 평등정신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07" y="2178697"/>
            <a:ext cx="6897487" cy="4325142"/>
          </a:xfrm>
        </p:spPr>
      </p:pic>
    </p:spTree>
    <p:extLst>
      <p:ext uri="{BB962C8B-B14F-4D97-AF65-F5344CB8AC3E}">
        <p14:creationId xmlns:p14="http://schemas.microsoft.com/office/powerpoint/2010/main" val="27757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1B90C-CFC7-499A-BB33-1C598F971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973" y="2297331"/>
            <a:ext cx="5593036" cy="4063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>
                <a:solidFill>
                  <a:schemeClr val="tx2"/>
                </a:solidFill>
              </a:rPr>
              <a:t>피로사회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한병철 저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김태환 역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문학과 </a:t>
            </a:r>
            <a:r>
              <a:rPr lang="ko-KR" altLang="en-US" dirty="0" err="1">
                <a:solidFill>
                  <a:schemeClr val="tx2"/>
                </a:solidFill>
              </a:rPr>
              <a:t>지성사</a:t>
            </a:r>
            <a:r>
              <a:rPr lang="en-US" altLang="ko-KR" dirty="0">
                <a:solidFill>
                  <a:schemeClr val="tx2"/>
                </a:solidFill>
              </a:rPr>
              <a:t>, 2012</a:t>
            </a:r>
            <a:endParaRPr lang="en-US" altLang="ko-KR" sz="3000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2E7FB79-5FB4-46D1-8602-BCCC753C6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053"/>
          <a:stretch/>
        </p:blipFill>
        <p:spPr>
          <a:xfrm>
            <a:off x="1118612" y="1998805"/>
            <a:ext cx="3160922" cy="4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6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63B059-45B0-4220-8DEC-712E1D6B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ko-KR" altLang="en-US" dirty="0"/>
              <a:t>겨울왕국</a:t>
            </a:r>
            <a:r>
              <a:rPr lang="en-US" altLang="ko-KR" dirty="0"/>
              <a:t>, </a:t>
            </a:r>
            <a:r>
              <a:rPr lang="ko-KR" altLang="en-US" dirty="0"/>
              <a:t>크리스 벅</a:t>
            </a:r>
            <a:r>
              <a:rPr lang="en-US" altLang="ko-KR" dirty="0"/>
              <a:t>, </a:t>
            </a:r>
            <a:r>
              <a:rPr lang="ko-KR" altLang="en-US" dirty="0"/>
              <a:t>제니퍼 리</a:t>
            </a:r>
            <a:r>
              <a:rPr lang="en-US" altLang="ko-KR" dirty="0"/>
              <a:t>, 2014</a:t>
            </a:r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891F598-F98A-46AA-AA99-FFCC07246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3" r="2" b="41651"/>
          <a:stretch/>
        </p:blipFill>
        <p:spPr>
          <a:xfrm>
            <a:off x="1280160" y="2190749"/>
            <a:ext cx="9628632" cy="398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46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9BA13-46AE-4312-BCD3-7F61D2B1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chemeClr val="bg2"/>
                </a:solidFill>
              </a:rPr>
              <a:t>오늘은 </a:t>
            </a:r>
            <a:r>
              <a:rPr lang="en-US" altLang="ko-KR" sz="2800" dirty="0">
                <a:solidFill>
                  <a:schemeClr val="bg2"/>
                </a:solidFill>
              </a:rPr>
              <a:t>&lt;</a:t>
            </a:r>
            <a:r>
              <a:rPr lang="ko-KR" altLang="en-US" sz="2800" dirty="0">
                <a:solidFill>
                  <a:schemeClr val="bg2"/>
                </a:solidFill>
              </a:rPr>
              <a:t>피로사회</a:t>
            </a:r>
            <a:r>
              <a:rPr lang="en-US" altLang="ko-KR" sz="2800" dirty="0">
                <a:solidFill>
                  <a:schemeClr val="bg2"/>
                </a:solidFill>
              </a:rPr>
              <a:t>&gt;</a:t>
            </a:r>
            <a:r>
              <a:rPr lang="ko-KR" altLang="en-US" sz="2800" dirty="0">
                <a:solidFill>
                  <a:schemeClr val="bg2"/>
                </a:solidFill>
              </a:rPr>
              <a:t>의 주제를 </a:t>
            </a:r>
            <a:r>
              <a:rPr lang="en-US" altLang="ko-KR" sz="2800" dirty="0">
                <a:solidFill>
                  <a:schemeClr val="bg2"/>
                </a:solidFill>
              </a:rPr>
              <a:t>&lt;</a:t>
            </a:r>
            <a:r>
              <a:rPr lang="ko-KR" altLang="en-US" sz="2800" dirty="0">
                <a:solidFill>
                  <a:schemeClr val="bg2"/>
                </a:solidFill>
              </a:rPr>
              <a:t>겨울왕국</a:t>
            </a:r>
            <a:r>
              <a:rPr lang="en-US" altLang="ko-KR" sz="2800" dirty="0">
                <a:solidFill>
                  <a:schemeClr val="bg2"/>
                </a:solidFill>
              </a:rPr>
              <a:t>&gt;</a:t>
            </a:r>
            <a:r>
              <a:rPr lang="ko-KR" altLang="en-US" sz="2800" dirty="0">
                <a:solidFill>
                  <a:schemeClr val="bg2"/>
                </a:solidFill>
              </a:rPr>
              <a:t>의 주인공 </a:t>
            </a:r>
            <a:r>
              <a:rPr lang="ko-KR" altLang="en-US" sz="2800" dirty="0" err="1">
                <a:solidFill>
                  <a:schemeClr val="bg2"/>
                </a:solidFill>
              </a:rPr>
              <a:t>엘사와</a:t>
            </a:r>
            <a:r>
              <a:rPr lang="ko-KR" altLang="en-US" sz="2800" dirty="0">
                <a:solidFill>
                  <a:schemeClr val="bg2"/>
                </a:solidFill>
              </a:rPr>
              <a:t> </a:t>
            </a:r>
            <a:r>
              <a:rPr lang="ko-KR" altLang="en-US" sz="2800" dirty="0" err="1">
                <a:solidFill>
                  <a:schemeClr val="bg2"/>
                </a:solidFill>
              </a:rPr>
              <a:t>관련지어</a:t>
            </a:r>
            <a:r>
              <a:rPr lang="ko-KR" altLang="en-US" sz="2800" dirty="0">
                <a:solidFill>
                  <a:schemeClr val="bg2"/>
                </a:solidFill>
              </a:rPr>
              <a:t> 현대인들의 마음을 들여다보려고 합니다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211CC-3811-4246-B684-84D2FFF3B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어떤 일을 하든 힘들지 않은 일은 없습니다</a:t>
            </a:r>
            <a:r>
              <a:rPr lang="en-US" altLang="ko-KR" dirty="0"/>
              <a:t>. </a:t>
            </a:r>
            <a:r>
              <a:rPr lang="ko-KR" altLang="en-US" dirty="0"/>
              <a:t>피로만을 탓하며 노력하지 않을 수는 없습니다</a:t>
            </a:r>
            <a:r>
              <a:rPr lang="en-US" altLang="ko-KR" dirty="0"/>
              <a:t>. </a:t>
            </a:r>
            <a:r>
              <a:rPr lang="ko-KR" altLang="en-US" dirty="0"/>
              <a:t> 그렇다면 우리에게 필요한 것은 무엇일까요</a:t>
            </a:r>
            <a:r>
              <a:rPr lang="en-US" altLang="ko-KR" dirty="0"/>
              <a:t>. </a:t>
            </a:r>
            <a:r>
              <a:rPr lang="ko-KR" altLang="en-US" dirty="0"/>
              <a:t>애니</a:t>
            </a:r>
            <a:r>
              <a:rPr lang="en-US" altLang="ko-KR" dirty="0"/>
              <a:t>&lt;</a:t>
            </a:r>
            <a:r>
              <a:rPr lang="ko-KR" altLang="en-US" dirty="0"/>
              <a:t>겨울왕국</a:t>
            </a:r>
            <a:r>
              <a:rPr lang="en-US" altLang="ko-KR" dirty="0"/>
              <a:t>&gt;</a:t>
            </a:r>
            <a:r>
              <a:rPr lang="ko-KR" altLang="en-US" dirty="0"/>
              <a:t>을 통해서 진짜 우리에게 필요한 피로가 무엇인지 함께 생각해보려고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겨울왕국</a:t>
            </a:r>
            <a:r>
              <a:rPr lang="en-US" altLang="ko-KR" dirty="0"/>
              <a:t>&gt;</a:t>
            </a:r>
            <a:r>
              <a:rPr lang="ko-KR" altLang="en-US" dirty="0"/>
              <a:t>하면 떠오르는 노래는 뭐니뭐니 해도 </a:t>
            </a:r>
            <a:r>
              <a:rPr lang="en-US" altLang="ko-KR" dirty="0"/>
              <a:t>‘</a:t>
            </a:r>
            <a:r>
              <a:rPr lang="ko-KR" altLang="en-US" dirty="0" err="1"/>
              <a:t>렛잇고</a:t>
            </a:r>
            <a:r>
              <a:rPr lang="en-US" altLang="ko-KR" dirty="0"/>
              <a:t>’</a:t>
            </a:r>
            <a:r>
              <a:rPr lang="ko-KR" altLang="en-US" dirty="0"/>
              <a:t>죠</a:t>
            </a:r>
            <a:r>
              <a:rPr lang="en-US" altLang="ko-KR" dirty="0"/>
              <a:t>.  </a:t>
            </a:r>
            <a:r>
              <a:rPr lang="ko-KR" altLang="en-US" dirty="0" err="1"/>
              <a:t>왜일까요</a:t>
            </a:r>
            <a:r>
              <a:rPr lang="en-US" altLang="ko-KR" dirty="0"/>
              <a:t>? </a:t>
            </a:r>
            <a:r>
              <a:rPr lang="ko-KR" altLang="en-US" dirty="0"/>
              <a:t>리듬이 좋아서</a:t>
            </a:r>
            <a:r>
              <a:rPr lang="en-US" altLang="ko-KR" dirty="0"/>
              <a:t>? </a:t>
            </a:r>
            <a:r>
              <a:rPr lang="ko-KR" altLang="en-US" dirty="0"/>
              <a:t>가수 목소리가 좋아서</a:t>
            </a:r>
            <a:r>
              <a:rPr lang="en-US" altLang="ko-KR" dirty="0"/>
              <a:t>? </a:t>
            </a:r>
            <a:r>
              <a:rPr lang="ko-KR" altLang="en-US" dirty="0"/>
              <a:t>이유는 여러가지가 있을 겁니다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겨울왕국</a:t>
            </a:r>
            <a:r>
              <a:rPr lang="en-US" altLang="ko-KR" dirty="0"/>
              <a:t>&gt;</a:t>
            </a:r>
            <a:r>
              <a:rPr lang="ko-KR" altLang="en-US" dirty="0"/>
              <a:t>은 디즈니 애니메이션임에도 불구하고 전연령층이 골고루 좋아했기 때문에 천만 영화가 될 수 있었습니다</a:t>
            </a:r>
            <a:r>
              <a:rPr lang="en-US" altLang="ko-KR" dirty="0"/>
              <a:t>. </a:t>
            </a:r>
            <a:r>
              <a:rPr lang="ko-KR" altLang="en-US" dirty="0"/>
              <a:t>물론 더빙판보다는 원어 그대로 본 사람이 많았죠</a:t>
            </a:r>
            <a:r>
              <a:rPr lang="en-US" altLang="ko-KR" dirty="0"/>
              <a:t>.  </a:t>
            </a:r>
            <a:r>
              <a:rPr lang="ko-KR" altLang="en-US" dirty="0"/>
              <a:t>가사를 음미한 사람도 많았습니다</a:t>
            </a:r>
            <a:r>
              <a:rPr lang="en-US" altLang="ko-KR" dirty="0"/>
              <a:t>. </a:t>
            </a:r>
            <a:r>
              <a:rPr lang="ko-KR" altLang="en-US" dirty="0"/>
              <a:t>아이부터 어른까지</a:t>
            </a:r>
            <a:r>
              <a:rPr lang="en-US" altLang="ko-KR" dirty="0"/>
              <a:t>. </a:t>
            </a:r>
            <a:r>
              <a:rPr lang="ko-KR" altLang="en-US" dirty="0"/>
              <a:t>우리도 한 번 가사를 찬찬히 살펴보도록 합시다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36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B24C2-3BD9-4BB9-A5A8-E61EB310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렛잇고</a:t>
            </a:r>
            <a:r>
              <a:rPr lang="ko-KR" altLang="en-US" dirty="0"/>
              <a:t> </a:t>
            </a:r>
            <a:r>
              <a:rPr lang="en-US" altLang="ko-KR" dirty="0"/>
              <a:t>Let it go</a:t>
            </a:r>
            <a:endParaRPr lang="ko-KR" altLang="en-US" dirty="0"/>
          </a:p>
        </p:txBody>
      </p:sp>
      <p:pic>
        <p:nvPicPr>
          <p:cNvPr id="4" name="온라인 미디어 3" title="￪ﾲﾨ￬ﾚﾸ￬ﾙﾕ￪ﾵﾭ Frozen OST Let it go ￬ﾘﾁ￬ﾖﾴ/￭ﾕﾜ￪ﾸﾀ ￬ﾞﾐ￫ﾧﾉ">
            <a:hlinkClick r:id="" action="ppaction://media"/>
            <a:extLst>
              <a:ext uri="{FF2B5EF4-FFF2-40B4-BE49-F238E27FC236}">
                <a16:creationId xmlns:a16="http://schemas.microsoft.com/office/drawing/2014/main" id="{FC77E704-AD95-4719-9E80-5E06D5A8535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6113" y="2016125"/>
            <a:ext cx="6675339" cy="375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DF8ED-1352-412D-AE97-56430B99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렛잇고</a:t>
            </a:r>
            <a:r>
              <a:rPr lang="en-US" altLang="ko-KR" dirty="0"/>
              <a:t>(Let it go)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0C5EA-A51A-4ACF-8DAB-198D4F246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오늘밤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산자락엔 눈이 희게 빛나고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발자국 하나 보이질 않네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고립된 왕국에서 나는 마치 여왕과도 같은 것을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바람이 마치 마음속 폭풍이 몰아치듯 울부짖는구나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더 이상 버틸 수 없어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내가 노력했다는 건 하늘이 알아주겠지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‘사람들을 받아들이지 말아라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눈에 띄어서도 안 돼’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‘항상 그래왔던 것처럼 착한 소녀가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되렴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’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‘감춰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의식하지마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누구도 알아채선 안 돼’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그러나 이젠 모두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알아버렸는걸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97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B6765-9642-40BA-B190-761BD62C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4B3635-068B-404A-8E7C-F62985C2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이젠 그만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내비둬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),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더 이상 버틸 수가 없네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 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뒤돌아서서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 문을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닫아버릴거야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상관없어 사람들이 뭐라고 하든지 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폭풍아 계속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휘몰아치렴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추위는 더 이상 나를 괴롭히지 못하거든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참 재미있는 건 뭐든 거리가 멀어지면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점점 작게 보이는 법이거든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한 때 날 속박했던 두려움조차도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내가 뭘 할 수 있는지 알게 되는 순간이야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한계를 시험하고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뛰어넘겠어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옳은 것도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그른 것도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어떤 규칙도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내겐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 없어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난 자유로워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바람과 하늘과 함께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다 잊어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우는 모습은 이제 보이지 </a:t>
            </a:r>
            <a:r>
              <a:rPr lang="ko-KR" altLang="en-US" kern="0" dirty="0" err="1">
                <a:solidFill>
                  <a:srgbClr val="000000"/>
                </a:solidFill>
                <a:latin typeface="한양중고딕"/>
                <a:ea typeface="한양중고딕"/>
              </a:rPr>
              <a:t>않을거야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127000" algn="ctr" fontAlgn="base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여기에 우뚝 서서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여기 서 있으면서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20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" id="{37C7465A-0B30-40AD-86A1-107F88771CFA}" vid="{348522F3-EFB3-4DF1-9BDE-0542B61299D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1936</Words>
  <Application>Microsoft Office PowerPoint</Application>
  <PresentationFormat>와이드스크린</PresentationFormat>
  <Paragraphs>139</Paragraphs>
  <Slides>36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Malgun Gothic</vt:lpstr>
      <vt:lpstr>한양중고딕</vt:lpstr>
      <vt:lpstr>함초롬바탕</vt:lpstr>
      <vt:lpstr>Wingdings</vt:lpstr>
      <vt:lpstr>교육 주제 16x9</vt:lpstr>
      <vt:lpstr>인간과 철학</vt:lpstr>
      <vt:lpstr>4주차 수업 현대사회의 조건과 현대인의 정신건강 그리고 삶의 윤리</vt:lpstr>
      <vt:lpstr>1) 현대사회를 살고 있는 현대인으로서 나 살펴보기  -- 피로 사회와 현대인</vt:lpstr>
      <vt:lpstr>피로사회, 한병철 저, 김태환 역, 문학과 지성사, 2012</vt:lpstr>
      <vt:lpstr>겨울왕국, 크리스 벅, 제니퍼 리, 2014</vt:lpstr>
      <vt:lpstr>오늘은 &lt;피로사회&gt;의 주제를 &lt;겨울왕국&gt;의 주인공 엘사와 관련지어 현대인들의 마음을 들여다보려고 합니다</vt:lpstr>
      <vt:lpstr>렛잇고 Let it go</vt:lpstr>
      <vt:lpstr>렛잇고(Let it go)</vt:lpstr>
      <vt:lpstr>PowerPoint 프레젠테이션</vt:lpstr>
      <vt:lpstr>PowerPoint 프레젠테이션</vt:lpstr>
      <vt:lpstr>엄마~~나 힘들어요~~~</vt:lpstr>
      <vt:lpstr>아빠- 숨겨라, 느끼지 말아라, 보여주지 말아라…. 엘사- 숨겨라, 느끼지 말아라, 보여주지 말아라….</vt:lpstr>
      <vt:lpstr>가깝지만 소통할 수 없는 사이.</vt:lpstr>
      <vt:lpstr>Do you want to build  a snowman?</vt:lpstr>
      <vt:lpstr>‘렛잇고’를 통해 본 엘사의 자기 억압,  긍정을 통해 소진되어 버린 자아</vt:lpstr>
      <vt:lpstr>부모님 말씀 잘 듣는 엘사, 착한 아이,  방안에 가만히 있어~~~~ 네~~~~</vt:lpstr>
      <vt:lpstr>PowerPoint 프레젠테이션</vt:lpstr>
      <vt:lpstr>한병철의 &lt;피로사회&gt;</vt:lpstr>
      <vt:lpstr>한병철의 &lt;피로사회&gt;  부정성의 과잉에서 긍정성의 과잉으로</vt:lpstr>
      <vt:lpstr>전쟁터에서 복잡한 생각은 사치</vt:lpstr>
      <vt:lpstr>엘리베이터에 모르는 아저씨랑 단둘이 타면 타지마!!!</vt:lpstr>
      <vt:lpstr>세계의 긍정화 패러다임 예방주사의 원리</vt:lpstr>
      <vt:lpstr>내가 좋아서 자격증 10개 따는데 그것 때문에  내 몸이 망가져요.</vt:lpstr>
      <vt:lpstr>우울증,  소진증후군은  긍정성 과잉의 징후</vt:lpstr>
      <vt:lpstr>규율사회의 피안에서</vt:lpstr>
      <vt:lpstr>분단위로 자신의 노동시간을 계산해 급여를 받는다면 마음 편하게 일을 할 수 있을까요?</vt:lpstr>
      <vt:lpstr>긍정사회는 복종적 주체가 아니라 성과주체의 세상</vt:lpstr>
      <vt:lpstr>이렇게 힘들게 살면 행복할까요?  깊은 심심함</vt:lpstr>
      <vt:lpstr>동물의 왕국 사바나의 초식동물은  멀티테스킹의 최강자가 아니면 살기 어렵다.</vt:lpstr>
      <vt:lpstr>&lt;겨울왕국&gt;의 결론과 피로사회 이후</vt:lpstr>
      <vt:lpstr>분열적인 피로와 화해시키는 피로</vt:lpstr>
      <vt:lpstr>근본적인 피로</vt:lpstr>
      <vt:lpstr>놀이에 열중하다 보면 시간 가는 줄 모릅니다 피곤하지만 즐겁죠^^</vt:lpstr>
      <vt:lpstr>근본적 피로 공동체 속에서 놀이하듯 움직이는 인간들이 느끼는 피로</vt:lpstr>
      <vt:lpstr>누구나 와서 즐길 수 있는 오순절 누구나 와서 즐길 수 있는 광장</vt:lpstr>
      <vt:lpstr>우분투(UBUNTU) : 아프리카어로  ‘우리가 함께 있기에 내가 있다’ 결코 혼자 행복할 수 없다는 평등정신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현대사회의 삶과 윤리</dc:title>
  <dc:creator>강지은</dc:creator>
  <cp:lastModifiedBy>강지은</cp:lastModifiedBy>
  <cp:revision>9</cp:revision>
  <dcterms:created xsi:type="dcterms:W3CDTF">2020-04-06T00:54:16Z</dcterms:created>
  <dcterms:modified xsi:type="dcterms:W3CDTF">2024-07-13T14:05:01Z</dcterms:modified>
</cp:coreProperties>
</file>